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65" r:id="rId3"/>
    <p:sldId id="258" r:id="rId4"/>
    <p:sldId id="259" r:id="rId5"/>
    <p:sldId id="260" r:id="rId6"/>
    <p:sldId id="261" r:id="rId7"/>
    <p:sldId id="262" r:id="rId8"/>
    <p:sldId id="263" r:id="rId9"/>
    <p:sldId id="264" r:id="rId10"/>
  </p:sldIdLst>
  <p:sldSz cx="12192000" cy="6858000"/>
  <p:notesSz cx="6858000" cy="9144000"/>
  <p:embeddedFontLst>
    <p:embeddedFont>
      <p:font typeface="Lato" panose="020F0502020204030203" pitchFamily="34" charset="0"/>
      <p:regular r:id="rId12"/>
      <p:bold r:id="rId13"/>
      <p:italic r:id="rId14"/>
      <p:boldItalic r:id="rId15"/>
    </p:embeddedFont>
    <p:embeddedFont>
      <p:font typeface="Lato Black" panose="020F0502020204030203" pitchFamily="34" charset="0"/>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hQPGqB1EUOCQocuS+61YWCMOU9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DF521B-27DE-C255-9CD5-5D65C48A1FC9}" v="66" dt="2025-06-25T02:29:57.014"/>
    <p1510:client id="{FCE731A9-E7D0-789D-D164-21A4EAB82CE7}" v="142" dt="2025-06-25T01:01:20.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4696"/>
  </p:normalViewPr>
  <p:slideViewPr>
    <p:cSldViewPr snapToGrid="0">
      <p:cViewPr varScale="1">
        <p:scale>
          <a:sx n="105" d="100"/>
          <a:sy n="105" d="100"/>
        </p:scale>
        <p:origin x="632"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Kovesy" userId="c5403da51a0c6bee" providerId="Windows Live" clId="Web-{73DF521B-27DE-C255-9CD5-5D65C48A1FC9}"/>
    <pc:docChg chg="modSld">
      <pc:chgData name="Alex Kovesy" userId="c5403da51a0c6bee" providerId="Windows Live" clId="Web-{73DF521B-27DE-C255-9CD5-5D65C48A1FC9}" dt="2025-06-25T02:29:54.576" v="25" actId="20577"/>
      <pc:docMkLst>
        <pc:docMk/>
      </pc:docMkLst>
      <pc:sldChg chg="modSp">
        <pc:chgData name="Alex Kovesy" userId="c5403da51a0c6bee" providerId="Windows Live" clId="Web-{73DF521B-27DE-C255-9CD5-5D65C48A1FC9}" dt="2025-06-25T02:29:54.576" v="25" actId="20577"/>
        <pc:sldMkLst>
          <pc:docMk/>
          <pc:sldMk cId="0" sldId="262"/>
        </pc:sldMkLst>
        <pc:spChg chg="mod">
          <ac:chgData name="Alex Kovesy" userId="c5403da51a0c6bee" providerId="Windows Live" clId="Web-{73DF521B-27DE-C255-9CD5-5D65C48A1FC9}" dt="2025-06-25T02:29:54.576" v="25" actId="20577"/>
          <ac:spMkLst>
            <pc:docMk/>
            <pc:sldMk cId="0" sldId="262"/>
            <ac:spMk id="143" creationId="{00000000-0000-0000-0000-000000000000}"/>
          </ac:spMkLst>
        </pc:spChg>
        <pc:spChg chg="mod">
          <ac:chgData name="Alex Kovesy" userId="c5403da51a0c6bee" providerId="Windows Live" clId="Web-{73DF521B-27DE-C255-9CD5-5D65C48A1FC9}" dt="2025-06-25T02:28:52.824" v="24" actId="20577"/>
          <ac:spMkLst>
            <pc:docMk/>
            <pc:sldMk cId="0" sldId="262"/>
            <ac:spMk id="146" creationId="{00000000-0000-0000-0000-000000000000}"/>
          </ac:spMkLst>
        </pc:spChg>
        <pc:spChg chg="mod">
          <ac:chgData name="Alex Kovesy" userId="c5403da51a0c6bee" providerId="Windows Live" clId="Web-{73DF521B-27DE-C255-9CD5-5D65C48A1FC9}" dt="2025-06-25T02:28:29.292" v="21" actId="20577"/>
          <ac:spMkLst>
            <pc:docMk/>
            <pc:sldMk cId="0" sldId="262"/>
            <ac:spMk id="147" creationId="{00000000-0000-0000-0000-000000000000}"/>
          </ac:spMkLst>
        </pc:spChg>
        <pc:spChg chg="mod">
          <ac:chgData name="Alex Kovesy" userId="c5403da51a0c6bee" providerId="Windows Live" clId="Web-{73DF521B-27DE-C255-9CD5-5D65C48A1FC9}" dt="2025-06-25T02:28:31.933" v="22" actId="20577"/>
          <ac:spMkLst>
            <pc:docMk/>
            <pc:sldMk cId="0" sldId="262"/>
            <ac:spMk id="148" creationId="{00000000-0000-0000-0000-000000000000}"/>
          </ac:spMkLst>
        </pc:spChg>
      </pc:sldChg>
    </pc:docChg>
  </pc:docChgLst>
  <pc:docChgLst>
    <pc:chgData name="Alex Kovesy" userId="c5403da51a0c6bee" providerId="Windows Live" clId="Web-{FCE731A9-E7D0-789D-D164-21A4EAB82CE7}"/>
    <pc:docChg chg="modSld">
      <pc:chgData name="Alex Kovesy" userId="c5403da51a0c6bee" providerId="Windows Live" clId="Web-{FCE731A9-E7D0-789D-D164-21A4EAB82CE7}" dt="2025-06-25T01:01:20.275" v="72" actId="20577"/>
      <pc:docMkLst>
        <pc:docMk/>
      </pc:docMkLst>
      <pc:sldChg chg="modSp">
        <pc:chgData name="Alex Kovesy" userId="c5403da51a0c6bee" providerId="Windows Live" clId="Web-{FCE731A9-E7D0-789D-D164-21A4EAB82CE7}" dt="2025-06-25T00:51:28.702" v="15" actId="20577"/>
        <pc:sldMkLst>
          <pc:docMk/>
          <pc:sldMk cId="0" sldId="261"/>
        </pc:sldMkLst>
        <pc:spChg chg="mod">
          <ac:chgData name="Alex Kovesy" userId="c5403da51a0c6bee" providerId="Windows Live" clId="Web-{FCE731A9-E7D0-789D-D164-21A4EAB82CE7}" dt="2025-06-25T00:51:28.702" v="15" actId="20577"/>
          <ac:spMkLst>
            <pc:docMk/>
            <pc:sldMk cId="0" sldId="261"/>
            <ac:spMk id="122" creationId="{00000000-0000-0000-0000-000000000000}"/>
          </ac:spMkLst>
        </pc:spChg>
      </pc:sldChg>
      <pc:sldChg chg="addSp delSp modSp">
        <pc:chgData name="Alex Kovesy" userId="c5403da51a0c6bee" providerId="Windows Live" clId="Web-{FCE731A9-E7D0-789D-D164-21A4EAB82CE7}" dt="2025-06-25T01:00:06.508" v="70" actId="1076"/>
        <pc:sldMkLst>
          <pc:docMk/>
          <pc:sldMk cId="0" sldId="262"/>
        </pc:sldMkLst>
        <pc:spChg chg="add del">
          <ac:chgData name="Alex Kovesy" userId="c5403da51a0c6bee" providerId="Windows Live" clId="Web-{FCE731A9-E7D0-789D-D164-21A4EAB82CE7}" dt="2025-06-25T00:58:45.429" v="49"/>
          <ac:spMkLst>
            <pc:docMk/>
            <pc:sldMk cId="0" sldId="262"/>
            <ac:spMk id="3" creationId="{DB5E09F3-9F66-FF1F-2AF3-F8F838196F2B}"/>
          </ac:spMkLst>
        </pc:spChg>
        <pc:spChg chg="mod">
          <ac:chgData name="Alex Kovesy" userId="c5403da51a0c6bee" providerId="Windows Live" clId="Web-{FCE731A9-E7D0-789D-D164-21A4EAB82CE7}" dt="2025-06-25T00:56:54.942" v="30" actId="20577"/>
          <ac:spMkLst>
            <pc:docMk/>
            <pc:sldMk cId="0" sldId="262"/>
            <ac:spMk id="143" creationId="{00000000-0000-0000-0000-000000000000}"/>
          </ac:spMkLst>
        </pc:spChg>
        <pc:spChg chg="mod">
          <ac:chgData name="Alex Kovesy" userId="c5403da51a0c6bee" providerId="Windows Live" clId="Web-{FCE731A9-E7D0-789D-D164-21A4EAB82CE7}" dt="2025-06-25T01:00:06.508" v="70" actId="1076"/>
          <ac:spMkLst>
            <pc:docMk/>
            <pc:sldMk cId="0" sldId="262"/>
            <ac:spMk id="146" creationId="{00000000-0000-0000-0000-000000000000}"/>
          </ac:spMkLst>
        </pc:spChg>
        <pc:spChg chg="mod">
          <ac:chgData name="Alex Kovesy" userId="c5403da51a0c6bee" providerId="Windows Live" clId="Web-{FCE731A9-E7D0-789D-D164-21A4EAB82CE7}" dt="2025-06-25T00:59:41.601" v="62" actId="20577"/>
          <ac:spMkLst>
            <pc:docMk/>
            <pc:sldMk cId="0" sldId="262"/>
            <ac:spMk id="147" creationId="{00000000-0000-0000-0000-000000000000}"/>
          </ac:spMkLst>
        </pc:spChg>
        <pc:spChg chg="mod">
          <ac:chgData name="Alex Kovesy" userId="c5403da51a0c6bee" providerId="Windows Live" clId="Web-{FCE731A9-E7D0-789D-D164-21A4EAB82CE7}" dt="2025-06-25T00:59:57.508" v="67" actId="20577"/>
          <ac:spMkLst>
            <pc:docMk/>
            <pc:sldMk cId="0" sldId="262"/>
            <ac:spMk id="148" creationId="{00000000-0000-0000-0000-000000000000}"/>
          </ac:spMkLst>
        </pc:spChg>
      </pc:sldChg>
      <pc:sldChg chg="modSp">
        <pc:chgData name="Alex Kovesy" userId="c5403da51a0c6bee" providerId="Windows Live" clId="Web-{FCE731A9-E7D0-789D-D164-21A4EAB82CE7}" dt="2025-06-25T01:01:20.275" v="72" actId="20577"/>
        <pc:sldMkLst>
          <pc:docMk/>
          <pc:sldMk cId="0" sldId="263"/>
        </pc:sldMkLst>
        <pc:spChg chg="mod">
          <ac:chgData name="Alex Kovesy" userId="c5403da51a0c6bee" providerId="Windows Live" clId="Web-{FCE731A9-E7D0-789D-D164-21A4EAB82CE7}" dt="2025-06-25T01:01:20.275" v="72" actId="20577"/>
          <ac:spMkLst>
            <pc:docMk/>
            <pc:sldMk cId="0" sldId="263"/>
            <ac:spMk id="158" creationId="{00000000-0000-0000-0000-000000000000}"/>
          </ac:spMkLst>
        </pc:spChg>
      </pc:sldChg>
      <pc:sldChg chg="modSp">
        <pc:chgData name="Alex Kovesy" userId="c5403da51a0c6bee" providerId="Windows Live" clId="Web-{FCE731A9-E7D0-789D-D164-21A4EAB82CE7}" dt="2025-06-25T00:48:41.792" v="14" actId="20577"/>
        <pc:sldMkLst>
          <pc:docMk/>
          <pc:sldMk cId="1346349766" sldId="265"/>
        </pc:sldMkLst>
        <pc:spChg chg="mod">
          <ac:chgData name="Alex Kovesy" userId="c5403da51a0c6bee" providerId="Windows Live" clId="Web-{FCE731A9-E7D0-789D-D164-21A4EAB82CE7}" dt="2025-06-25T00:48:00.151" v="13" actId="20577"/>
          <ac:spMkLst>
            <pc:docMk/>
            <pc:sldMk cId="1346349766" sldId="265"/>
            <ac:spMk id="44" creationId="{00000000-0000-0000-0000-000000000000}"/>
          </ac:spMkLst>
        </pc:spChg>
        <pc:spChg chg="mod">
          <ac:chgData name="Alex Kovesy" userId="c5403da51a0c6bee" providerId="Windows Live" clId="Web-{FCE731A9-E7D0-789D-D164-21A4EAB82CE7}" dt="2025-06-25T00:48:41.792" v="14" actId="20577"/>
          <ac:spMkLst>
            <pc:docMk/>
            <pc:sldMk cId="1346349766" sldId="265"/>
            <ac:spMk id="5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 name="Google Shape;2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 name="Google Shape;3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 name="Google Shape;3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 name="Google Shape;3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66392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4" name="Google Shape;16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16"/>
        <p:cNvGrpSpPr/>
        <p:nvPr/>
      </p:nvGrpSpPr>
      <p:grpSpPr>
        <a:xfrm>
          <a:off x="0" y="0"/>
          <a:ext cx="0" cy="0"/>
          <a:chOff x="0" y="0"/>
          <a:chExt cx="0" cy="0"/>
        </a:xfrm>
      </p:grpSpPr>
      <p:sp>
        <p:nvSpPr>
          <p:cNvPr id="17" name="Google Shape;17;p11"/>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9"/>
        <p:cNvGrpSpPr/>
        <p:nvPr/>
      </p:nvGrpSpPr>
      <p:grpSpPr>
        <a:xfrm>
          <a:off x="0" y="0"/>
          <a:ext cx="0" cy="0"/>
          <a:chOff x="0" y="0"/>
          <a:chExt cx="0" cy="0"/>
        </a:xfrm>
      </p:grpSpPr>
      <p:sp>
        <p:nvSpPr>
          <p:cNvPr id="20" name="Google Shape;2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24_Custom Layout">
  <p:cSld name="124_Custom Layout">
    <p:spTree>
      <p:nvGrpSpPr>
        <p:cNvPr id="1" name="Shape 21"/>
        <p:cNvGrpSpPr/>
        <p:nvPr/>
      </p:nvGrpSpPr>
      <p:grpSpPr>
        <a:xfrm>
          <a:off x="0" y="0"/>
          <a:ext cx="0" cy="0"/>
          <a:chOff x="0" y="0"/>
          <a:chExt cx="0" cy="0"/>
        </a:xfrm>
      </p:grpSpPr>
      <p:sp>
        <p:nvSpPr>
          <p:cNvPr id="22" name="Google Shape;22;p13"/>
          <p:cNvSpPr/>
          <p:nvPr/>
        </p:nvSpPr>
        <p:spPr>
          <a:xfrm>
            <a:off x="0" y="0"/>
            <a:ext cx="12192000" cy="648788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0_Custom Layout">
  <p:cSld name="40_Custom Layout">
    <p:spTree>
      <p:nvGrpSpPr>
        <p:cNvPr id="1" name="Shape 24"/>
        <p:cNvGrpSpPr/>
        <p:nvPr/>
      </p:nvGrpSpPr>
      <p:grpSpPr>
        <a:xfrm>
          <a:off x="0" y="0"/>
          <a:ext cx="0" cy="0"/>
          <a:chOff x="0" y="0"/>
          <a:chExt cx="0" cy="0"/>
        </a:xfrm>
      </p:grpSpPr>
      <p:sp>
        <p:nvSpPr>
          <p:cNvPr id="25" name="Google Shape;25;p14"/>
          <p:cNvSpPr/>
          <p:nvPr/>
        </p:nvSpPr>
        <p:spPr>
          <a:xfrm>
            <a:off x="0" y="1428299"/>
            <a:ext cx="1711234" cy="44369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0"/>
          <p:cNvGrpSpPr/>
          <p:nvPr/>
        </p:nvGrpSpPr>
        <p:grpSpPr>
          <a:xfrm rot="10800000">
            <a:off x="11858328" y="148422"/>
            <a:ext cx="332874" cy="590718"/>
            <a:chOff x="10026" y="148425"/>
            <a:chExt cx="332874" cy="590718"/>
          </a:xfrm>
        </p:grpSpPr>
        <p:sp>
          <p:nvSpPr>
            <p:cNvPr id="11" name="Google Shape;11;p10"/>
            <p:cNvSpPr/>
            <p:nvPr/>
          </p:nvSpPr>
          <p:spPr>
            <a:xfrm>
              <a:off x="10026" y="148428"/>
              <a:ext cx="203334" cy="59071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0"/>
            <p:cNvSpPr/>
            <p:nvPr/>
          </p:nvSpPr>
          <p:spPr>
            <a:xfrm>
              <a:off x="251460" y="148425"/>
              <a:ext cx="91440" cy="59071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3" name="Google Shape;13;p10"/>
          <p:cNvSpPr/>
          <p:nvPr/>
        </p:nvSpPr>
        <p:spPr>
          <a:xfrm>
            <a:off x="0" y="6477000"/>
            <a:ext cx="12192000" cy="381000"/>
          </a:xfrm>
          <a:prstGeom prst="rect">
            <a:avLst/>
          </a:prstGeom>
          <a:solidFill>
            <a:srgbClr val="E6E6E6">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4;p10"/>
          <p:cNvSpPr txBox="1"/>
          <p:nvPr/>
        </p:nvSpPr>
        <p:spPr>
          <a:xfrm>
            <a:off x="11292841" y="6528300"/>
            <a:ext cx="799412" cy="276999"/>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accent1"/>
                </a:solidFill>
                <a:latin typeface="Calibri"/>
                <a:ea typeface="Calibri"/>
                <a:cs typeface="Calibri"/>
                <a:sym typeface="Calibri"/>
              </a:rPr>
              <a:t>‹#›</a:t>
            </a:fld>
            <a:endParaRPr sz="8000" b="0" i="0" u="none" strike="noStrike" cap="none">
              <a:solidFill>
                <a:schemeClr val="accent1"/>
              </a:solidFill>
              <a:latin typeface="Calibri"/>
              <a:ea typeface="Calibri"/>
              <a:cs typeface="Calibri"/>
              <a:sym typeface="Calibri"/>
            </a:endParaRPr>
          </a:p>
        </p:txBody>
      </p:sp>
      <p:sp>
        <p:nvSpPr>
          <p:cNvPr id="15" name="Google Shape;15;p10"/>
          <p:cNvSpPr txBox="1"/>
          <p:nvPr/>
        </p:nvSpPr>
        <p:spPr>
          <a:xfrm>
            <a:off x="68580" y="6528300"/>
            <a:ext cx="168432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u="none" strike="noStrike" cap="none">
                <a:solidFill>
                  <a:schemeClr val="accent1"/>
                </a:solidFill>
                <a:latin typeface="Calibri"/>
                <a:ea typeface="Calibri"/>
                <a:cs typeface="Calibri"/>
                <a:sym typeface="Calibri"/>
              </a:rPr>
              <a:t>Your Coffee Shop</a:t>
            </a:r>
            <a:endParaRPr sz="1200" b="1" i="0" u="none" strike="noStrike" cap="none">
              <a:solidFill>
                <a:schemeClr val="accen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focinaboxbrisban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g"/><Relationship Id="rId7" Type="http://schemas.openxmlformats.org/officeDocument/2006/relationships/image" Target="../media/image18.jp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foxinaboxbrisbane.com/" TargetMode="External"/><Relationship Id="rId4" Type="http://schemas.openxmlformats.org/officeDocument/2006/relationships/hyperlink" Target="mailto:info@foxinaboxbrisbane.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7.png"/><Relationship Id="rId11" Type="http://schemas.microsoft.com/office/2007/relationships/hdphoto" Target="../media/hdphoto1.wdp"/><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1.png"/><Relationship Id="rId19"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32" name="Google Shape;32;p1" descr="A gate in front of a door&#10;&#10;Description automatically generated"/>
          <p:cNvPicPr preferRelativeResize="0"/>
          <p:nvPr/>
        </p:nvPicPr>
        <p:blipFill rotWithShape="1">
          <a:blip r:embed="rId3">
            <a:alphaModFix/>
          </a:blip>
          <a:srcRect/>
          <a:stretch/>
        </p:blipFill>
        <p:spPr>
          <a:xfrm>
            <a:off x="0" y="-1"/>
            <a:ext cx="12191998" cy="6857999"/>
          </a:xfrm>
          <a:prstGeom prst="rect">
            <a:avLst/>
          </a:prstGeom>
          <a:noFill/>
          <a:ln>
            <a:noFill/>
          </a:ln>
        </p:spPr>
      </p:pic>
      <p:sp>
        <p:nvSpPr>
          <p:cNvPr id="33" name="Google Shape;33;p1"/>
          <p:cNvSpPr/>
          <p:nvPr/>
        </p:nvSpPr>
        <p:spPr>
          <a:xfrm>
            <a:off x="-2"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1"/>
          <p:cNvSpPr txBox="1"/>
          <p:nvPr/>
        </p:nvSpPr>
        <p:spPr>
          <a:xfrm>
            <a:off x="909322" y="5837137"/>
            <a:ext cx="1037335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rgbClr val="F68B1F"/>
                </a:solidFill>
                <a:latin typeface="Lato"/>
                <a:ea typeface="Lato"/>
                <a:cs typeface="Lato"/>
                <a:sym typeface="Lato"/>
              </a:rPr>
              <a:t>ESCAPE ROOMS FOR CORPORATE AND TEAM BUILDING EVENTS</a:t>
            </a:r>
            <a:endParaRPr dirty="0"/>
          </a:p>
        </p:txBody>
      </p:sp>
      <p:sp>
        <p:nvSpPr>
          <p:cNvPr id="6" name="Google Shape;35;p1">
            <a:hlinkClick r:id="rId4"/>
            <a:extLst>
              <a:ext uri="{FF2B5EF4-FFF2-40B4-BE49-F238E27FC236}">
                <a16:creationId xmlns:a16="http://schemas.microsoft.com/office/drawing/2014/main" id="{2A31FF46-3C24-429A-A869-491925D41AD0}"/>
              </a:ext>
            </a:extLst>
          </p:cNvPr>
          <p:cNvSpPr txBox="1"/>
          <p:nvPr/>
        </p:nvSpPr>
        <p:spPr>
          <a:xfrm>
            <a:off x="4320329" y="4936344"/>
            <a:ext cx="3751392" cy="338514"/>
          </a:xfrm>
          <a:prstGeom prst="rect">
            <a:avLst/>
          </a:prstGeom>
          <a:noFill/>
          <a:ln>
            <a:noFill/>
          </a:ln>
        </p:spPr>
        <p:txBody>
          <a:bodyPr spcFirstLastPara="1" wrap="square" lIns="91425" tIns="45700" rIns="91425" bIns="45700" anchor="t" anchorCtr="0">
            <a:spAutoFit/>
          </a:bodyPr>
          <a:lstStyle/>
          <a:p>
            <a:pPr lvl="0" algn="ctr"/>
            <a:r>
              <a:rPr lang="en-US" sz="1600" dirty="0">
                <a:solidFill>
                  <a:srgbClr val="F68B1F"/>
                </a:solidFill>
                <a:latin typeface="Lato"/>
                <a:ea typeface="Lato"/>
                <a:cs typeface="Lato"/>
                <a:sym typeface="Lato"/>
              </a:rPr>
              <a:t>www.foxinaboxgames.com/</a:t>
            </a:r>
            <a:r>
              <a:rPr lang="en-US" sz="1600" dirty="0" err="1">
                <a:solidFill>
                  <a:srgbClr val="F68B1F"/>
                </a:solidFill>
                <a:latin typeface="Lato"/>
                <a:ea typeface="Lato"/>
                <a:cs typeface="Lato"/>
                <a:sym typeface="Lato"/>
              </a:rPr>
              <a:t>bowral</a:t>
            </a:r>
            <a:r>
              <a:rPr lang="en-US" sz="1600" dirty="0">
                <a:solidFill>
                  <a:srgbClr val="F68B1F"/>
                </a:solidFill>
                <a:latin typeface="Lato"/>
                <a:ea typeface="Lato"/>
                <a:cs typeface="Lato"/>
                <a:sym typeface="Lato"/>
              </a:rPr>
              <a:t>/</a:t>
            </a:r>
            <a:endParaRPr dirty="0"/>
          </a:p>
        </p:txBody>
      </p:sp>
      <p:pic>
        <p:nvPicPr>
          <p:cNvPr id="3" name="Picture 2">
            <a:extLst>
              <a:ext uri="{FF2B5EF4-FFF2-40B4-BE49-F238E27FC236}">
                <a16:creationId xmlns:a16="http://schemas.microsoft.com/office/drawing/2014/main" id="{14CF700D-8D9F-1A64-F7B2-6FC0D0ADFFB6}"/>
              </a:ext>
            </a:extLst>
          </p:cNvPr>
          <p:cNvPicPr>
            <a:picLocks noChangeAspect="1"/>
          </p:cNvPicPr>
          <p:nvPr/>
        </p:nvPicPr>
        <p:blipFill>
          <a:blip r:embed="rId5"/>
          <a:stretch>
            <a:fillRect/>
          </a:stretch>
        </p:blipFill>
        <p:spPr>
          <a:xfrm>
            <a:off x="3930260" y="0"/>
            <a:ext cx="4531531" cy="4985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Google Shape;41;p2" descr="A gate in front of a door&#10;&#10;Description automatically generated"/>
          <p:cNvPicPr preferRelativeResize="0"/>
          <p:nvPr/>
        </p:nvPicPr>
        <p:blipFill rotWithShape="1">
          <a:blip r:embed="rId3">
            <a:alphaModFix/>
          </a:blip>
          <a:srcRect/>
          <a:stretch/>
        </p:blipFill>
        <p:spPr>
          <a:xfrm>
            <a:off x="0" y="-1"/>
            <a:ext cx="12191998" cy="6857999"/>
          </a:xfrm>
          <a:prstGeom prst="rect">
            <a:avLst/>
          </a:prstGeom>
          <a:noFill/>
          <a:ln>
            <a:noFill/>
          </a:ln>
        </p:spPr>
      </p:pic>
      <p:sp>
        <p:nvSpPr>
          <p:cNvPr id="42" name="Google Shape;42;p2"/>
          <p:cNvSpPr/>
          <p:nvPr/>
        </p:nvSpPr>
        <p:spPr>
          <a:xfrm>
            <a:off x="-1" y="0"/>
            <a:ext cx="12192000" cy="6858000"/>
          </a:xfrm>
          <a:prstGeom prst="rect">
            <a:avLst/>
          </a:prstGeom>
          <a:solidFill>
            <a:schemeClr val="dk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 name="Google Shape;43;p2"/>
          <p:cNvSpPr txBox="1"/>
          <p:nvPr/>
        </p:nvSpPr>
        <p:spPr>
          <a:xfrm>
            <a:off x="604733" y="212573"/>
            <a:ext cx="3623472" cy="48628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FOX IN A BOX</a:t>
            </a:r>
            <a:endParaRPr dirty="0"/>
          </a:p>
        </p:txBody>
      </p:sp>
      <p:sp>
        <p:nvSpPr>
          <p:cNvPr id="44" name="Google Shape;44;p2"/>
          <p:cNvSpPr/>
          <p:nvPr/>
        </p:nvSpPr>
        <p:spPr>
          <a:xfrm>
            <a:off x="604732" y="560080"/>
            <a:ext cx="11126767" cy="1643486"/>
          </a:xfrm>
          <a:prstGeom prst="rect">
            <a:avLst/>
          </a:prstGeom>
          <a:noFill/>
          <a:ln>
            <a:noFill/>
          </a:ln>
        </p:spPr>
        <p:txBody>
          <a:bodyPr spcFirstLastPara="1" wrap="square" lIns="91425" tIns="45700" rIns="91425" bIns="45700" anchor="t" anchorCtr="0">
            <a:spAutoFit/>
          </a:bodyPr>
          <a:lstStyle/>
          <a:p>
            <a:pPr algn="just">
              <a:lnSpc>
                <a:spcPct val="120000"/>
              </a:lnSpc>
            </a:pPr>
            <a:r>
              <a:rPr lang="en-US" dirty="0">
                <a:solidFill>
                  <a:srgbClr val="FFFFFF"/>
                </a:solidFill>
                <a:latin typeface="Lato"/>
                <a:ea typeface="Lato"/>
                <a:cs typeface="Lato"/>
                <a:sym typeface="Lato"/>
              </a:rPr>
              <a:t>Host your next event at Fox In A Box, Bowral’s only escape rooms. Originating in Sweden, Fox in a Box is well established with 24 locations globally, leaving us equipped to provide the best possible experience for your group. Fox in a Box undertook the game design and production for the world’s first Red Bull Mind Games World Championships; they designed the escape room for James Corden’s Late Show and built the BMW escape room in Munich to develop skills and foster bonding for BMW employees. The Fox in a Box Bowral location boasts 4 escape rooms and a comfortable reception area which can be exclusively hired for your corporate and team building requirements. Catering is also an option.</a:t>
            </a:r>
            <a:endParaRPr dirty="0">
              <a:solidFill>
                <a:srgbClr val="FFFFFF"/>
              </a:solidFill>
            </a:endParaRPr>
          </a:p>
        </p:txBody>
      </p:sp>
      <p:sp>
        <p:nvSpPr>
          <p:cNvPr id="46" name="Google Shape;46;p2"/>
          <p:cNvSpPr txBox="1"/>
          <p:nvPr/>
        </p:nvSpPr>
        <p:spPr>
          <a:xfrm>
            <a:off x="2497744" y="2333907"/>
            <a:ext cx="5099366" cy="4863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1. The Escape Room</a:t>
            </a:r>
            <a:endParaRPr dirty="0"/>
          </a:p>
        </p:txBody>
      </p:sp>
      <p:sp>
        <p:nvSpPr>
          <p:cNvPr id="47" name="Google Shape;47;p2"/>
          <p:cNvSpPr/>
          <p:nvPr/>
        </p:nvSpPr>
        <p:spPr>
          <a:xfrm>
            <a:off x="2464949" y="2699861"/>
            <a:ext cx="9266550" cy="1126422"/>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dirty="0">
                <a:solidFill>
                  <a:schemeClr val="lt1"/>
                </a:solidFill>
                <a:latin typeface="Lato"/>
                <a:ea typeface="Lato"/>
                <a:cs typeface="Lato"/>
                <a:sym typeface="Lato"/>
              </a:rPr>
              <a:t>Escape rooms are an immersive experience where your group will have to work together to solve a series of interactive puzzles, clues and scenarios to achieve your final goal - whether it be escaping a life sentence in prison, saving the world from a nuclear explosion, escaping the clutches of a serial killer or possibly staging the ultimate bank heist. All within 60 minutes!</a:t>
            </a:r>
            <a:endParaRPr dirty="0"/>
          </a:p>
        </p:txBody>
      </p:sp>
      <p:sp>
        <p:nvSpPr>
          <p:cNvPr id="48" name="Google Shape;48;p2"/>
          <p:cNvSpPr txBox="1"/>
          <p:nvPr/>
        </p:nvSpPr>
        <p:spPr>
          <a:xfrm>
            <a:off x="2464949" y="3882609"/>
            <a:ext cx="3840112" cy="48628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2. The Concept</a:t>
            </a:r>
            <a:endParaRPr dirty="0"/>
          </a:p>
        </p:txBody>
      </p:sp>
      <p:sp>
        <p:nvSpPr>
          <p:cNvPr id="49" name="Google Shape;49;p2"/>
          <p:cNvSpPr/>
          <p:nvPr/>
        </p:nvSpPr>
        <p:spPr>
          <a:xfrm>
            <a:off x="2464949" y="4311064"/>
            <a:ext cx="9280845" cy="867890"/>
          </a:xfrm>
          <a:prstGeom prst="rect">
            <a:avLst/>
          </a:prstGeom>
          <a:noFill/>
          <a:ln>
            <a:noFill/>
          </a:ln>
        </p:spPr>
        <p:txBody>
          <a:bodyPr spcFirstLastPara="1" wrap="square" lIns="91425" tIns="45700" rIns="91425" bIns="45700" anchor="t" anchorCtr="0">
            <a:spAutoFit/>
          </a:bodyPr>
          <a:lstStyle/>
          <a:p>
            <a:pPr lvl="0" algn="just">
              <a:lnSpc>
                <a:spcPct val="120000"/>
              </a:lnSpc>
            </a:pPr>
            <a:r>
              <a:rPr lang="en-US" sz="1400" b="0" i="0" u="none" strike="noStrike" cap="none" dirty="0">
                <a:solidFill>
                  <a:schemeClr val="lt1"/>
                </a:solidFill>
                <a:latin typeface="Lato"/>
                <a:ea typeface="Lato"/>
                <a:cs typeface="Lato"/>
                <a:sym typeface="Lato"/>
              </a:rPr>
              <a:t>During the game,</a:t>
            </a:r>
            <a:r>
              <a:rPr lang="en-US" dirty="0">
                <a:solidFill>
                  <a:schemeClr val="lt1"/>
                </a:solidFill>
                <a:latin typeface="Lato"/>
                <a:ea typeface="Lato"/>
                <a:cs typeface="Lato"/>
                <a:sym typeface="Lato"/>
              </a:rPr>
              <a:t> players will be pushed to challenge themselves to think outside the box, express innovative ideas and work together as a team to solve challenges.  Forget the everyday team &amp; office hierarchy, collaboration is the key to escape where you will be immersed into a unique story and feel like an action movie star! </a:t>
            </a:r>
            <a:endParaRPr dirty="0"/>
          </a:p>
        </p:txBody>
      </p:sp>
      <p:sp>
        <p:nvSpPr>
          <p:cNvPr id="50" name="Google Shape;50;p2"/>
          <p:cNvSpPr txBox="1"/>
          <p:nvPr/>
        </p:nvSpPr>
        <p:spPr>
          <a:xfrm>
            <a:off x="2464950" y="5314204"/>
            <a:ext cx="3840112" cy="48628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3. The Difference</a:t>
            </a:r>
            <a:endParaRPr dirty="0"/>
          </a:p>
        </p:txBody>
      </p:sp>
      <p:sp>
        <p:nvSpPr>
          <p:cNvPr id="51" name="Google Shape;51;p2"/>
          <p:cNvSpPr/>
          <p:nvPr/>
        </p:nvSpPr>
        <p:spPr>
          <a:xfrm>
            <a:off x="2464950" y="5671403"/>
            <a:ext cx="9356262" cy="1126422"/>
          </a:xfrm>
          <a:prstGeom prst="rect">
            <a:avLst/>
          </a:prstGeom>
          <a:noFill/>
          <a:ln>
            <a:noFill/>
          </a:ln>
        </p:spPr>
        <p:txBody>
          <a:bodyPr spcFirstLastPara="1" wrap="square" lIns="91425" tIns="45700" rIns="91425" bIns="45700" anchor="t" anchorCtr="0">
            <a:spAutoFit/>
          </a:bodyPr>
          <a:lstStyle/>
          <a:p>
            <a:pPr lvl="0" algn="just">
              <a:lnSpc>
                <a:spcPct val="120000"/>
              </a:lnSpc>
            </a:pPr>
            <a:r>
              <a:rPr lang="en-US" dirty="0">
                <a:solidFill>
                  <a:schemeClr val="lt1"/>
                </a:solidFill>
                <a:latin typeface="Lato"/>
                <a:ea typeface="Lato"/>
                <a:cs typeface="Lato"/>
                <a:sym typeface="Lato"/>
              </a:rPr>
              <a:t>We are the only Escape Room company in the Southern Highlands, with dedicated Game Masters and a centralized control room. Each escape room has up to 8 cameras, microphones and speakers so our Game Masters will be watching and guiding you should you need support. With prior arrangements members of HR departments can sit and watch their team in action </a:t>
            </a:r>
            <a:endParaRPr dirty="0">
              <a:solidFill>
                <a:schemeClr val="lt1"/>
              </a:solidFill>
            </a:endParaRPr>
          </a:p>
        </p:txBody>
      </p:sp>
      <p:pic>
        <p:nvPicPr>
          <p:cNvPr id="2" name="Picture 1">
            <a:extLst>
              <a:ext uri="{FF2B5EF4-FFF2-40B4-BE49-F238E27FC236}">
                <a16:creationId xmlns:a16="http://schemas.microsoft.com/office/drawing/2014/main" id="{D1D8D970-9CF3-58F3-F1E7-6D48ACCBACEB}"/>
              </a:ext>
            </a:extLst>
          </p:cNvPr>
          <p:cNvPicPr>
            <a:picLocks noChangeAspect="1"/>
          </p:cNvPicPr>
          <p:nvPr/>
        </p:nvPicPr>
        <p:blipFill>
          <a:blip r:embed="rId4"/>
          <a:stretch>
            <a:fillRect/>
          </a:stretch>
        </p:blipFill>
        <p:spPr>
          <a:xfrm>
            <a:off x="387874" y="3058787"/>
            <a:ext cx="2028595" cy="2231853"/>
          </a:xfrm>
          <a:prstGeom prst="rect">
            <a:avLst/>
          </a:prstGeom>
        </p:spPr>
      </p:pic>
    </p:spTree>
    <p:extLst>
      <p:ext uri="{BB962C8B-B14F-4D97-AF65-F5344CB8AC3E}">
        <p14:creationId xmlns:p14="http://schemas.microsoft.com/office/powerpoint/2010/main" val="134634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750"/>
                                        <p:tgtEl>
                                          <p:spTgt spid="44"/>
                                        </p:tgtEl>
                                      </p:cBhvr>
                                    </p:animEffect>
                                  </p:childTnLst>
                                </p:cTn>
                              </p:par>
                              <p:par>
                                <p:cTn id="12" presetID="10" presetClass="entr" presetSubtype="0"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75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75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par>
                          <p:cTn id="29" fill="hold">
                            <p:stCondLst>
                              <p:cond delay="2750"/>
                            </p:stCondLst>
                            <p:childTnLst>
                              <p:par>
                                <p:cTn id="30" presetID="10" presetClass="entr" presetSubtype="0"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3" descr="A room with a sink and a mirror&#10;&#10;Description automatically generated"/>
          <p:cNvPicPr preferRelativeResize="0"/>
          <p:nvPr/>
        </p:nvPicPr>
        <p:blipFill rotWithShape="1">
          <a:blip r:embed="rId3">
            <a:alphaModFix/>
          </a:blip>
          <a:srcRect/>
          <a:stretch/>
        </p:blipFill>
        <p:spPr>
          <a:xfrm>
            <a:off x="0" y="15178"/>
            <a:ext cx="12192000" cy="6858000"/>
          </a:xfrm>
          <a:prstGeom prst="rect">
            <a:avLst/>
          </a:prstGeom>
          <a:noFill/>
          <a:ln>
            <a:noFill/>
          </a:ln>
        </p:spPr>
      </p:pic>
      <p:sp>
        <p:nvSpPr>
          <p:cNvPr id="58" name="Google Shape;58;p3"/>
          <p:cNvSpPr/>
          <p:nvPr/>
        </p:nvSpPr>
        <p:spPr>
          <a:xfrm>
            <a:off x="0" y="0"/>
            <a:ext cx="12258000" cy="6939300"/>
          </a:xfrm>
          <a:prstGeom prst="rect">
            <a:avLst/>
          </a:prstGeom>
          <a:solidFill>
            <a:schemeClr val="dk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 name="Google Shape;59;p3"/>
          <p:cNvSpPr txBox="1"/>
          <p:nvPr/>
        </p:nvSpPr>
        <p:spPr>
          <a:xfrm>
            <a:off x="961229" y="443297"/>
            <a:ext cx="3623472" cy="48628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4. Skills Required</a:t>
            </a:r>
            <a:endParaRPr dirty="0"/>
          </a:p>
        </p:txBody>
      </p:sp>
      <p:sp>
        <p:nvSpPr>
          <p:cNvPr id="60" name="Google Shape;60;p3"/>
          <p:cNvSpPr/>
          <p:nvPr/>
        </p:nvSpPr>
        <p:spPr>
          <a:xfrm>
            <a:off x="1944020" y="1058697"/>
            <a:ext cx="3424340" cy="841512"/>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CREATIVITY </a:t>
            </a:r>
            <a:endParaRPr dirty="0"/>
          </a:p>
          <a:p>
            <a:pPr marL="0" marR="0" lvl="0" indent="0" algn="just" rtl="0">
              <a:lnSpc>
                <a:spcPct val="120000"/>
              </a:lnSpc>
              <a:spcBef>
                <a:spcPts val="0"/>
              </a:spcBef>
              <a:spcAft>
                <a:spcPts val="0"/>
              </a:spcAft>
              <a:buNone/>
            </a:pPr>
            <a:r>
              <a:rPr lang="en-US" dirty="0">
                <a:solidFill>
                  <a:schemeClr val="lt1"/>
                </a:solidFill>
                <a:latin typeface="Lato"/>
                <a:ea typeface="Lato"/>
                <a:cs typeface="Lato"/>
                <a:sym typeface="Lato"/>
              </a:rPr>
              <a:t>Turn imaginative ideas in to reality, step out of your comfort zone &amp; challenge everyday thinking.</a:t>
            </a:r>
            <a:endParaRPr dirty="0"/>
          </a:p>
        </p:txBody>
      </p:sp>
      <p:sp>
        <p:nvSpPr>
          <p:cNvPr id="63" name="Google Shape;63;p3"/>
          <p:cNvSpPr/>
          <p:nvPr/>
        </p:nvSpPr>
        <p:spPr>
          <a:xfrm>
            <a:off x="6953909" y="1058709"/>
            <a:ext cx="4098000" cy="841500"/>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dirty="0">
                <a:solidFill>
                  <a:srgbClr val="F15A22"/>
                </a:solidFill>
                <a:latin typeface="Lato"/>
                <a:ea typeface="Lato"/>
                <a:cs typeface="Lato"/>
                <a:sym typeface="Lato"/>
              </a:rPr>
              <a:t>TEAMWORK</a:t>
            </a:r>
            <a:endParaRPr dirty="0"/>
          </a:p>
          <a:p>
            <a:pPr marL="0" marR="0" lvl="0" indent="0" algn="just" rtl="0">
              <a:lnSpc>
                <a:spcPct val="120000"/>
              </a:lnSpc>
              <a:spcBef>
                <a:spcPts val="0"/>
              </a:spcBef>
              <a:spcAft>
                <a:spcPts val="0"/>
              </a:spcAft>
              <a:buNone/>
            </a:pPr>
            <a:r>
              <a:rPr lang="en-US" dirty="0">
                <a:solidFill>
                  <a:schemeClr val="lt1"/>
                </a:solidFill>
                <a:latin typeface="Lato"/>
                <a:ea typeface="Lato"/>
                <a:cs typeface="Lato"/>
                <a:sym typeface="Lato"/>
              </a:rPr>
              <a:t>Teamwork will be essential to complete your mission. Join forces and embrace each player’s individual skills to progress and hopefully succeed.</a:t>
            </a:r>
            <a:endParaRPr dirty="0"/>
          </a:p>
        </p:txBody>
      </p:sp>
      <p:sp>
        <p:nvSpPr>
          <p:cNvPr id="65" name="Google Shape;65;p3"/>
          <p:cNvSpPr/>
          <p:nvPr/>
        </p:nvSpPr>
        <p:spPr>
          <a:xfrm>
            <a:off x="1944012" y="2223338"/>
            <a:ext cx="3974400" cy="1100100"/>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CRITICAL THINKING</a:t>
            </a:r>
            <a:endParaRPr dirty="0"/>
          </a:p>
          <a:p>
            <a:pPr marL="0" marR="0" lvl="0" indent="0" algn="just" rtl="0">
              <a:lnSpc>
                <a:spcPct val="120000"/>
              </a:lnSpc>
              <a:spcBef>
                <a:spcPts val="0"/>
              </a:spcBef>
              <a:spcAft>
                <a:spcPts val="0"/>
              </a:spcAft>
              <a:buNone/>
            </a:pPr>
            <a:r>
              <a:rPr lang="en-US" dirty="0">
                <a:solidFill>
                  <a:schemeClr val="lt1"/>
                </a:solidFill>
                <a:latin typeface="Lato"/>
                <a:ea typeface="Lato"/>
                <a:cs typeface="Lato"/>
                <a:sym typeface="Lato"/>
              </a:rPr>
              <a:t>Conceptualizing and applying ideas to create logical connections in order to reach your final objective. </a:t>
            </a:r>
            <a:endParaRPr dirty="0"/>
          </a:p>
        </p:txBody>
      </p:sp>
      <p:sp>
        <p:nvSpPr>
          <p:cNvPr id="66" name="Google Shape;66;p3"/>
          <p:cNvSpPr/>
          <p:nvPr/>
        </p:nvSpPr>
        <p:spPr>
          <a:xfrm>
            <a:off x="6953909" y="2265960"/>
            <a:ext cx="4024831" cy="841512"/>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FUN</a:t>
            </a:r>
            <a:endParaRPr dirty="0"/>
          </a:p>
          <a:p>
            <a:pPr marL="0" marR="0" lvl="0" indent="0" algn="just" rtl="0">
              <a:lnSpc>
                <a:spcPct val="120000"/>
              </a:lnSpc>
              <a:spcBef>
                <a:spcPts val="0"/>
              </a:spcBef>
              <a:spcAft>
                <a:spcPts val="0"/>
              </a:spcAft>
              <a:buNone/>
            </a:pPr>
            <a:r>
              <a:rPr lang="en-US" dirty="0">
                <a:solidFill>
                  <a:schemeClr val="lt1"/>
                </a:solidFill>
                <a:latin typeface="Lato"/>
                <a:ea typeface="Lato"/>
                <a:cs typeface="Lato"/>
                <a:sym typeface="Lato"/>
              </a:rPr>
              <a:t>An immersive and unique team building venture that will not be forgotten.</a:t>
            </a:r>
            <a:endParaRPr dirty="0"/>
          </a:p>
        </p:txBody>
      </p:sp>
      <p:sp>
        <p:nvSpPr>
          <p:cNvPr id="68" name="Google Shape;68;p3"/>
          <p:cNvSpPr txBox="1"/>
          <p:nvPr/>
        </p:nvSpPr>
        <p:spPr>
          <a:xfrm>
            <a:off x="961229" y="4009334"/>
            <a:ext cx="3623472" cy="48628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5. Team Benefits</a:t>
            </a:r>
            <a:endParaRPr dirty="0"/>
          </a:p>
        </p:txBody>
      </p:sp>
      <p:sp>
        <p:nvSpPr>
          <p:cNvPr id="69" name="Google Shape;69;p3"/>
          <p:cNvSpPr/>
          <p:nvPr/>
        </p:nvSpPr>
        <p:spPr>
          <a:xfrm>
            <a:off x="3034960" y="5497818"/>
            <a:ext cx="2333400" cy="8415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dirty="0">
                <a:solidFill>
                  <a:schemeClr val="lt1"/>
                </a:solidFill>
                <a:latin typeface="Lato"/>
                <a:ea typeface="Lato"/>
                <a:cs typeface="Lato"/>
                <a:sym typeface="Lato"/>
              </a:rPr>
              <a:t>Elevate open communication and listening skills</a:t>
            </a:r>
            <a:endParaRPr dirty="0"/>
          </a:p>
        </p:txBody>
      </p:sp>
      <p:sp>
        <p:nvSpPr>
          <p:cNvPr id="70" name="Google Shape;70;p3"/>
          <p:cNvSpPr/>
          <p:nvPr/>
        </p:nvSpPr>
        <p:spPr>
          <a:xfrm>
            <a:off x="1519349" y="4480425"/>
            <a:ext cx="2381338" cy="58298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400" b="0" i="0" u="none" strike="noStrike" cap="none" dirty="0">
                <a:solidFill>
                  <a:schemeClr val="lt1"/>
                </a:solidFill>
                <a:latin typeface="Lato"/>
                <a:ea typeface="Lato"/>
                <a:cs typeface="Lato"/>
                <a:sym typeface="Lato"/>
              </a:rPr>
              <a:t>Share an immersive and </a:t>
            </a:r>
            <a:r>
              <a:rPr lang="en-US" dirty="0">
                <a:solidFill>
                  <a:schemeClr val="lt1"/>
                </a:solidFill>
                <a:latin typeface="Lato"/>
                <a:ea typeface="Lato"/>
                <a:cs typeface="Lato"/>
                <a:sym typeface="Lato"/>
              </a:rPr>
              <a:t>unique </a:t>
            </a:r>
            <a:r>
              <a:rPr lang="en-US" sz="1400" b="0" i="0" u="none" strike="noStrike" cap="none" dirty="0">
                <a:solidFill>
                  <a:schemeClr val="lt1"/>
                </a:solidFill>
                <a:latin typeface="Lato"/>
                <a:ea typeface="Lato"/>
                <a:cs typeface="Lato"/>
                <a:sym typeface="Lato"/>
              </a:rPr>
              <a:t>experience</a:t>
            </a:r>
            <a:endParaRPr dirty="0"/>
          </a:p>
        </p:txBody>
      </p:sp>
      <p:sp>
        <p:nvSpPr>
          <p:cNvPr id="71" name="Google Shape;71;p3"/>
          <p:cNvSpPr/>
          <p:nvPr/>
        </p:nvSpPr>
        <p:spPr>
          <a:xfrm>
            <a:off x="276516" y="5495418"/>
            <a:ext cx="2381400" cy="6093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dirty="0">
                <a:solidFill>
                  <a:schemeClr val="lt1"/>
                </a:solidFill>
                <a:latin typeface="Lato"/>
                <a:ea typeface="Lato"/>
                <a:cs typeface="Lato"/>
                <a:sym typeface="Lato"/>
              </a:rPr>
              <a:t>Explore and discover each others' talents</a:t>
            </a:r>
            <a:endParaRPr dirty="0"/>
          </a:p>
        </p:txBody>
      </p:sp>
      <p:sp>
        <p:nvSpPr>
          <p:cNvPr id="72" name="Google Shape;72;p3"/>
          <p:cNvSpPr/>
          <p:nvPr/>
        </p:nvSpPr>
        <p:spPr>
          <a:xfrm>
            <a:off x="4727712" y="4509477"/>
            <a:ext cx="2381400" cy="582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dirty="0">
                <a:solidFill>
                  <a:schemeClr val="lt1"/>
                </a:solidFill>
                <a:latin typeface="Lato"/>
                <a:ea typeface="Lato"/>
                <a:cs typeface="Lato"/>
                <a:sym typeface="Lato"/>
              </a:rPr>
              <a:t>Facilitate team collaboration in an alternative environment	</a:t>
            </a:r>
            <a:endParaRPr dirty="0"/>
          </a:p>
        </p:txBody>
      </p:sp>
      <p:sp>
        <p:nvSpPr>
          <p:cNvPr id="73" name="Google Shape;73;p3"/>
          <p:cNvSpPr/>
          <p:nvPr/>
        </p:nvSpPr>
        <p:spPr>
          <a:xfrm>
            <a:off x="9644064" y="5491624"/>
            <a:ext cx="2144100" cy="585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dirty="0">
                <a:solidFill>
                  <a:schemeClr val="lt1"/>
                </a:solidFill>
                <a:latin typeface="Lato"/>
                <a:ea typeface="Lato"/>
                <a:cs typeface="Lato"/>
                <a:sym typeface="Lato"/>
              </a:rPr>
              <a:t>Engage ingenuity while working under pressure</a:t>
            </a:r>
            <a:endParaRPr dirty="0"/>
          </a:p>
        </p:txBody>
      </p:sp>
      <p:sp>
        <p:nvSpPr>
          <p:cNvPr id="74" name="Google Shape;74;p3"/>
          <p:cNvSpPr/>
          <p:nvPr/>
        </p:nvSpPr>
        <p:spPr>
          <a:xfrm>
            <a:off x="6621959" y="5497818"/>
            <a:ext cx="2042700" cy="582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dirty="0">
                <a:solidFill>
                  <a:schemeClr val="lt1"/>
                </a:solidFill>
                <a:latin typeface="Lato"/>
                <a:ea typeface="Lato"/>
                <a:cs typeface="Lato"/>
                <a:sym typeface="Lato"/>
              </a:rPr>
              <a:t>Improve collective and individual decision making</a:t>
            </a:r>
            <a:endParaRPr dirty="0"/>
          </a:p>
        </p:txBody>
      </p:sp>
      <p:sp>
        <p:nvSpPr>
          <p:cNvPr id="75" name="Google Shape;75;p3"/>
          <p:cNvSpPr/>
          <p:nvPr/>
        </p:nvSpPr>
        <p:spPr>
          <a:xfrm>
            <a:off x="7936137" y="4488160"/>
            <a:ext cx="2381400" cy="5829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dirty="0">
                <a:solidFill>
                  <a:schemeClr val="lt1"/>
                </a:solidFill>
                <a:latin typeface="Lato"/>
                <a:ea typeface="Lato"/>
                <a:cs typeface="Lato"/>
                <a:sym typeface="Lato"/>
              </a:rPr>
              <a:t>Strengthen cohesion, solidarity and team spirit</a:t>
            </a:r>
            <a:endParaRPr dirty="0"/>
          </a:p>
        </p:txBody>
      </p:sp>
      <p:pic>
        <p:nvPicPr>
          <p:cNvPr id="7" name="Picture 6" descr="A drawing of a cartoon character&#10;&#10;Description automatically generated">
            <a:extLst>
              <a:ext uri="{FF2B5EF4-FFF2-40B4-BE49-F238E27FC236}">
                <a16:creationId xmlns:a16="http://schemas.microsoft.com/office/drawing/2014/main" id="{FF749F9F-6E90-43E2-915D-7E69E611CBB3}"/>
              </a:ext>
            </a:extLst>
          </p:cNvPr>
          <p:cNvPicPr>
            <a:picLocks noChangeAspect="1"/>
          </p:cNvPicPr>
          <p:nvPr/>
        </p:nvPicPr>
        <p:blipFill>
          <a:blip r:embed="rId4"/>
          <a:stretch>
            <a:fillRect/>
          </a:stretch>
        </p:blipFill>
        <p:spPr>
          <a:xfrm>
            <a:off x="961216" y="2339151"/>
            <a:ext cx="841511" cy="841511"/>
          </a:xfrm>
          <a:prstGeom prst="rect">
            <a:avLst/>
          </a:prstGeom>
        </p:spPr>
      </p:pic>
      <p:pic>
        <p:nvPicPr>
          <p:cNvPr id="9" name="Picture 8" descr="A picture containing object, clock&#10;&#10;Description automatically generated">
            <a:extLst>
              <a:ext uri="{FF2B5EF4-FFF2-40B4-BE49-F238E27FC236}">
                <a16:creationId xmlns:a16="http://schemas.microsoft.com/office/drawing/2014/main" id="{DB664ABD-53D9-4956-AAE9-D95E13315BF0}"/>
              </a:ext>
            </a:extLst>
          </p:cNvPr>
          <p:cNvPicPr>
            <a:picLocks noChangeAspect="1"/>
          </p:cNvPicPr>
          <p:nvPr/>
        </p:nvPicPr>
        <p:blipFill>
          <a:blip r:embed="rId5"/>
          <a:stretch>
            <a:fillRect/>
          </a:stretch>
        </p:blipFill>
        <p:spPr>
          <a:xfrm>
            <a:off x="961215" y="1182396"/>
            <a:ext cx="841511" cy="843386"/>
          </a:xfrm>
          <a:prstGeom prst="rect">
            <a:avLst/>
          </a:prstGeom>
        </p:spPr>
      </p:pic>
      <p:pic>
        <p:nvPicPr>
          <p:cNvPr id="11" name="Picture 10" descr="A picture containing food, plate&#10;&#10;Description automatically generated">
            <a:extLst>
              <a:ext uri="{FF2B5EF4-FFF2-40B4-BE49-F238E27FC236}">
                <a16:creationId xmlns:a16="http://schemas.microsoft.com/office/drawing/2014/main" id="{FFDB588E-F746-480A-B88F-229C4BE3E77F}"/>
              </a:ext>
            </a:extLst>
          </p:cNvPr>
          <p:cNvPicPr>
            <a:picLocks noChangeAspect="1"/>
          </p:cNvPicPr>
          <p:nvPr/>
        </p:nvPicPr>
        <p:blipFill>
          <a:blip r:embed="rId6"/>
          <a:stretch>
            <a:fillRect/>
          </a:stretch>
        </p:blipFill>
        <p:spPr>
          <a:xfrm>
            <a:off x="6112397" y="1171374"/>
            <a:ext cx="841512" cy="841512"/>
          </a:xfrm>
          <a:prstGeom prst="rect">
            <a:avLst/>
          </a:prstGeom>
        </p:spPr>
      </p:pic>
      <p:pic>
        <p:nvPicPr>
          <p:cNvPr id="13" name="Picture 12" descr="A picture containing light, food&#10;&#10;Description automatically generated">
            <a:extLst>
              <a:ext uri="{FF2B5EF4-FFF2-40B4-BE49-F238E27FC236}">
                <a16:creationId xmlns:a16="http://schemas.microsoft.com/office/drawing/2014/main" id="{96A9ACB6-F522-4C75-8E56-BA522D1EEF00}"/>
              </a:ext>
            </a:extLst>
          </p:cNvPr>
          <p:cNvPicPr>
            <a:picLocks noChangeAspect="1"/>
          </p:cNvPicPr>
          <p:nvPr/>
        </p:nvPicPr>
        <p:blipFill>
          <a:blip r:embed="rId7"/>
          <a:stretch>
            <a:fillRect/>
          </a:stretch>
        </p:blipFill>
        <p:spPr>
          <a:xfrm>
            <a:off x="6110113" y="2310082"/>
            <a:ext cx="841513" cy="841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750"/>
                                        <p:tgtEl>
                                          <p:spTgt spid="60"/>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750"/>
                                        <p:tgtEl>
                                          <p:spTgt spid="6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750"/>
                                        <p:tgtEl>
                                          <p:spTgt spid="65"/>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750"/>
                                        <p:tgtEl>
                                          <p:spTgt spid="66"/>
                                        </p:tgtEl>
                                      </p:cBhvr>
                                    </p:animEffect>
                                  </p:childTnLst>
                                </p:cTn>
                              </p:par>
                              <p:par>
                                <p:cTn id="24" presetID="10" presetClass="entr" presetSubtype="0"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750"/>
                                        <p:tgtEl>
                                          <p:spTgt spid="69"/>
                                        </p:tgtEl>
                                      </p:cBhvr>
                                    </p:animEffect>
                                  </p:childTnLst>
                                </p:cTn>
                              </p:par>
                            </p:childTnLst>
                          </p:cTn>
                        </p:par>
                        <p:par>
                          <p:cTn id="31" fill="hold">
                            <p:stCondLst>
                              <p:cond delay="4250"/>
                            </p:stCondLst>
                            <p:childTnLst>
                              <p:par>
                                <p:cTn id="32" presetID="10" presetClass="entr" presetSubtype="0" fill="hold" nodeType="after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750"/>
                                        <p:tgtEl>
                                          <p:spTgt spid="70"/>
                                        </p:tgtEl>
                                      </p:cBhvr>
                                    </p:animEffect>
                                  </p:childTnLst>
                                </p:cTn>
                              </p:par>
                            </p:childTnLst>
                          </p:cTn>
                        </p:par>
                        <p:par>
                          <p:cTn id="35" fill="hold">
                            <p:stCondLst>
                              <p:cond delay="500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par>
                          <p:cTn id="39" fill="hold">
                            <p:stCondLst>
                              <p:cond delay="5750"/>
                            </p:stCondLst>
                            <p:childTnLst>
                              <p:par>
                                <p:cTn id="40" presetID="10" presetClass="entr" presetSubtype="0" fill="hold" nodeType="after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750"/>
                                        <p:tgtEl>
                                          <p:spTgt spid="72"/>
                                        </p:tgtEl>
                                      </p:cBhvr>
                                    </p:animEffect>
                                  </p:childTnLst>
                                </p:cTn>
                              </p:par>
                            </p:childTnLst>
                          </p:cTn>
                        </p:par>
                        <p:par>
                          <p:cTn id="43" fill="hold">
                            <p:stCondLst>
                              <p:cond delay="6500"/>
                            </p:stCondLst>
                            <p:childTnLst>
                              <p:par>
                                <p:cTn id="44" presetID="10" presetClass="entr" presetSubtype="0" fill="hold" nodeType="after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750"/>
                                        <p:tgtEl>
                                          <p:spTgt spid="73"/>
                                        </p:tgtEl>
                                      </p:cBhvr>
                                    </p:animEffect>
                                  </p:childTnLst>
                                </p:cTn>
                              </p:par>
                            </p:childTnLst>
                          </p:cTn>
                        </p:par>
                        <p:par>
                          <p:cTn id="47" fill="hold">
                            <p:stCondLst>
                              <p:cond delay="7250"/>
                            </p:stCondLst>
                            <p:childTnLst>
                              <p:par>
                                <p:cTn id="48" presetID="10" presetClass="entr" presetSubtype="0"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fade">
                                      <p:cBhvr>
                                        <p:cTn id="50" dur="750"/>
                                        <p:tgtEl>
                                          <p:spTgt spid="74"/>
                                        </p:tgtEl>
                                      </p:cBhvr>
                                    </p:animEffect>
                                  </p:childTnLst>
                                </p:cTn>
                              </p:par>
                            </p:childTnLst>
                          </p:cTn>
                        </p:par>
                        <p:par>
                          <p:cTn id="51" fill="hold">
                            <p:stCondLst>
                              <p:cond delay="8000"/>
                            </p:stCondLst>
                            <p:childTnLst>
                              <p:par>
                                <p:cTn id="52" presetID="10" presetClass="entr" presetSubtype="0" fill="hold"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fade">
                                      <p:cBhvr>
                                        <p:cTn id="54" dur="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4" descr="A picture containing indoor, sitting, piece, sink&#10;&#10;Description automatically generated"/>
          <p:cNvPicPr preferRelativeResize="0"/>
          <p:nvPr/>
        </p:nvPicPr>
        <p:blipFill rotWithShape="1">
          <a:blip r:embed="rId3">
            <a:alphaModFix/>
          </a:blip>
          <a:srcRect t="11338" b="4285"/>
          <a:stretch/>
        </p:blipFill>
        <p:spPr>
          <a:xfrm>
            <a:off x="0" y="-1"/>
            <a:ext cx="12192000" cy="6858001"/>
          </a:xfrm>
          <a:prstGeom prst="rect">
            <a:avLst/>
          </a:prstGeom>
          <a:noFill/>
          <a:ln>
            <a:noFill/>
          </a:ln>
        </p:spPr>
      </p:pic>
      <p:sp>
        <p:nvSpPr>
          <p:cNvPr id="82" name="Google Shape;82;p4"/>
          <p:cNvSpPr/>
          <p:nvPr/>
        </p:nvSpPr>
        <p:spPr>
          <a:xfrm>
            <a:off x="-9525" y="0"/>
            <a:ext cx="12192000" cy="6858000"/>
          </a:xfrm>
          <a:prstGeom prst="rect">
            <a:avLst/>
          </a:prstGeom>
          <a:solidFill>
            <a:schemeClr val="dk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3" name="Google Shape;83;p4"/>
          <p:cNvSpPr txBox="1"/>
          <p:nvPr/>
        </p:nvSpPr>
        <p:spPr>
          <a:xfrm>
            <a:off x="2741415" y="1490933"/>
            <a:ext cx="2694381" cy="48624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dirty="0">
                <a:solidFill>
                  <a:srgbClr val="F15A22"/>
                </a:solidFill>
                <a:latin typeface="Lato Black"/>
                <a:cs typeface="Lato Black"/>
                <a:sym typeface="Lato Black"/>
              </a:rPr>
              <a:t>Life Sentence</a:t>
            </a:r>
            <a:endParaRPr dirty="0"/>
          </a:p>
        </p:txBody>
      </p:sp>
      <p:sp>
        <p:nvSpPr>
          <p:cNvPr id="84" name="Google Shape;84;p4"/>
          <p:cNvSpPr/>
          <p:nvPr/>
        </p:nvSpPr>
        <p:spPr>
          <a:xfrm>
            <a:off x="2741415" y="2102501"/>
            <a:ext cx="2966414" cy="110004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0" u="none" strike="noStrike" cap="none" dirty="0">
                <a:solidFill>
                  <a:schemeClr val="lt1"/>
                </a:solidFill>
                <a:latin typeface="Lato"/>
                <a:ea typeface="Lato"/>
                <a:cs typeface="Lato"/>
                <a:sym typeface="Lato"/>
              </a:rPr>
              <a:t>You are sentenced to life in a maximum-security prison. With all appeal requests denied, your only path to freedom is to escape. </a:t>
            </a:r>
            <a:endParaRPr dirty="0"/>
          </a:p>
        </p:txBody>
      </p:sp>
      <p:sp>
        <p:nvSpPr>
          <p:cNvPr id="85" name="Google Shape;85;p4"/>
          <p:cNvSpPr txBox="1"/>
          <p:nvPr/>
        </p:nvSpPr>
        <p:spPr>
          <a:xfrm>
            <a:off x="2780486" y="3986768"/>
            <a:ext cx="2093270" cy="48628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Bunker</a:t>
            </a:r>
            <a:endParaRPr dirty="0"/>
          </a:p>
        </p:txBody>
      </p:sp>
      <p:sp>
        <p:nvSpPr>
          <p:cNvPr id="86" name="Google Shape;86;p4"/>
          <p:cNvSpPr/>
          <p:nvPr/>
        </p:nvSpPr>
        <p:spPr>
          <a:xfrm>
            <a:off x="2815662" y="4426492"/>
            <a:ext cx="3201094" cy="138495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dirty="0">
                <a:solidFill>
                  <a:schemeClr val="lt1"/>
                </a:solidFill>
                <a:latin typeface="Lato"/>
                <a:ea typeface="Lato"/>
                <a:cs typeface="Lato"/>
                <a:sym typeface="Lato"/>
              </a:rPr>
              <a:t>Early 80’s, the Cold War. A </a:t>
            </a:r>
            <a:r>
              <a:rPr lang="en-US" sz="1400" b="0" i="0" u="none" strike="noStrike" cap="none" dirty="0">
                <a:solidFill>
                  <a:schemeClr val="lt1"/>
                </a:solidFill>
                <a:latin typeface="Lato"/>
                <a:ea typeface="Lato"/>
                <a:cs typeface="Lato"/>
                <a:sym typeface="Lato"/>
              </a:rPr>
              <a:t>nuclear launch sequence has been </a:t>
            </a:r>
            <a:r>
              <a:rPr lang="en-US" dirty="0">
                <a:solidFill>
                  <a:schemeClr val="lt1"/>
                </a:solidFill>
                <a:latin typeface="Lato"/>
                <a:ea typeface="Lato"/>
                <a:cs typeface="Lato"/>
                <a:sym typeface="Lato"/>
              </a:rPr>
              <a:t>initiated from the bunker. Your</a:t>
            </a:r>
            <a:r>
              <a:rPr lang="en-US" sz="1400" b="0" i="0" u="none" strike="noStrike" cap="none" dirty="0">
                <a:solidFill>
                  <a:schemeClr val="lt1"/>
                </a:solidFill>
                <a:latin typeface="Lato"/>
                <a:ea typeface="Lato"/>
                <a:cs typeface="Lato"/>
                <a:sym typeface="Lato"/>
              </a:rPr>
              <a:t> team of special agents are sent to stop the launch at any cost. </a:t>
            </a:r>
            <a:endParaRPr dirty="0"/>
          </a:p>
        </p:txBody>
      </p:sp>
      <p:pic>
        <p:nvPicPr>
          <p:cNvPr id="87" name="Google Shape;87;p4" descr="A picture containing indoor, building, door, small&#10;&#10;Description automatically generated"/>
          <p:cNvPicPr preferRelativeResize="0"/>
          <p:nvPr/>
        </p:nvPicPr>
        <p:blipFill rotWithShape="1">
          <a:blip r:embed="rId4">
            <a:alphaModFix/>
          </a:blip>
          <a:srcRect/>
          <a:stretch/>
        </p:blipFill>
        <p:spPr>
          <a:xfrm>
            <a:off x="425051" y="1636387"/>
            <a:ext cx="2390611" cy="1593872"/>
          </a:xfrm>
          <a:prstGeom prst="rect">
            <a:avLst/>
          </a:prstGeom>
          <a:noFill/>
          <a:ln>
            <a:noFill/>
          </a:ln>
        </p:spPr>
      </p:pic>
      <p:pic>
        <p:nvPicPr>
          <p:cNvPr id="88" name="Google Shape;88;p4" descr="A room with a sink and a mirror&#10;&#10;Description automatically generated"/>
          <p:cNvPicPr preferRelativeResize="0"/>
          <p:nvPr/>
        </p:nvPicPr>
        <p:blipFill rotWithShape="1">
          <a:blip r:embed="rId5">
            <a:alphaModFix/>
          </a:blip>
          <a:srcRect r="16222"/>
          <a:stretch/>
        </p:blipFill>
        <p:spPr>
          <a:xfrm>
            <a:off x="505164" y="4171106"/>
            <a:ext cx="2245776" cy="1564462"/>
          </a:xfrm>
          <a:prstGeom prst="rect">
            <a:avLst/>
          </a:prstGeom>
          <a:noFill/>
          <a:ln>
            <a:noFill/>
          </a:ln>
        </p:spPr>
      </p:pic>
      <p:sp>
        <p:nvSpPr>
          <p:cNvPr id="95" name="Google Shape;95;p4"/>
          <p:cNvSpPr txBox="1"/>
          <p:nvPr/>
        </p:nvSpPr>
        <p:spPr>
          <a:xfrm>
            <a:off x="8645095" y="3919752"/>
            <a:ext cx="3083024" cy="48628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Zodiac Killer</a:t>
            </a:r>
            <a:endParaRPr dirty="0"/>
          </a:p>
        </p:txBody>
      </p:sp>
      <p:sp>
        <p:nvSpPr>
          <p:cNvPr id="96" name="Google Shape;96;p4"/>
          <p:cNvSpPr/>
          <p:nvPr/>
        </p:nvSpPr>
        <p:spPr>
          <a:xfrm>
            <a:off x="8645095" y="4350614"/>
            <a:ext cx="3057373" cy="138495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dirty="0">
                <a:solidFill>
                  <a:schemeClr val="lt1"/>
                </a:solidFill>
                <a:latin typeface="Lato"/>
                <a:ea typeface="Lato"/>
                <a:cs typeface="Lato"/>
                <a:sym typeface="Lato"/>
              </a:rPr>
              <a:t>Captured by a serial killer, tied up &amp; left in his lair, escape is your only chance. Has the real Zodiac Killer returned from the 1970’s or is this the work of a copycat?</a:t>
            </a:r>
            <a:endParaRPr dirty="0"/>
          </a:p>
        </p:txBody>
      </p:sp>
      <p:pic>
        <p:nvPicPr>
          <p:cNvPr id="97" name="Google Shape;97;p4" descr="A picture containing indoor, table, room, sitting&#10;&#10;Description automatically generated"/>
          <p:cNvPicPr preferRelativeResize="0"/>
          <p:nvPr/>
        </p:nvPicPr>
        <p:blipFill rotWithShape="1">
          <a:blip r:embed="rId6">
            <a:alphaModFix/>
          </a:blip>
          <a:srcRect/>
          <a:stretch/>
        </p:blipFill>
        <p:spPr>
          <a:xfrm>
            <a:off x="6358598" y="3919752"/>
            <a:ext cx="2259521" cy="1506225"/>
          </a:xfrm>
          <a:prstGeom prst="rect">
            <a:avLst/>
          </a:prstGeom>
          <a:noFill/>
          <a:ln>
            <a:noFill/>
          </a:ln>
        </p:spPr>
      </p:pic>
      <p:sp>
        <p:nvSpPr>
          <p:cNvPr id="98" name="Google Shape;98;p4"/>
          <p:cNvSpPr txBox="1"/>
          <p:nvPr/>
        </p:nvSpPr>
        <p:spPr>
          <a:xfrm>
            <a:off x="4871750" y="586538"/>
            <a:ext cx="3623472" cy="48628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OUR ROOMS</a:t>
            </a:r>
            <a:endParaRPr dirty="0"/>
          </a:p>
        </p:txBody>
      </p:sp>
      <p:sp>
        <p:nvSpPr>
          <p:cNvPr id="99" name="Google Shape;99;p4"/>
          <p:cNvSpPr txBox="1"/>
          <p:nvPr/>
        </p:nvSpPr>
        <p:spPr>
          <a:xfrm>
            <a:off x="8596780" y="1247809"/>
            <a:ext cx="3484137" cy="48624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dirty="0">
                <a:solidFill>
                  <a:srgbClr val="F15A22"/>
                </a:solidFill>
                <a:latin typeface="Lato Black"/>
                <a:cs typeface="Lato Black"/>
                <a:sym typeface="Lato Black"/>
              </a:rPr>
              <a:t>Mastermind Heist</a:t>
            </a:r>
            <a:endParaRPr dirty="0"/>
          </a:p>
        </p:txBody>
      </p:sp>
      <p:sp>
        <p:nvSpPr>
          <p:cNvPr id="100" name="Google Shape;100;p4"/>
          <p:cNvSpPr/>
          <p:nvPr/>
        </p:nvSpPr>
        <p:spPr>
          <a:xfrm>
            <a:off x="8645095" y="1636387"/>
            <a:ext cx="3334263" cy="1643486"/>
          </a:xfrm>
          <a:prstGeom prst="rect">
            <a:avLst/>
          </a:prstGeom>
          <a:noFill/>
          <a:ln>
            <a:noFill/>
          </a:ln>
        </p:spPr>
        <p:txBody>
          <a:bodyPr spcFirstLastPara="1" wrap="square" lIns="91425" tIns="45700" rIns="91425" bIns="45700" anchor="t" anchorCtr="0">
            <a:spAutoFit/>
          </a:bodyPr>
          <a:lstStyle/>
          <a:p>
            <a:pPr lvl="0">
              <a:lnSpc>
                <a:spcPct val="120000"/>
              </a:lnSpc>
            </a:pPr>
            <a:r>
              <a:rPr lang="en-US" dirty="0">
                <a:solidFill>
                  <a:schemeClr val="lt1"/>
                </a:solidFill>
                <a:latin typeface="Lato"/>
                <a:ea typeface="Lato"/>
                <a:cs typeface="Lato"/>
                <a:sym typeface="Lato"/>
              </a:rPr>
              <a:t>In darkness carrying torches you break into the prestigious United Bank. Can you hack the computer and security systems to break into the vault to get to the diamonds before anyone realizes what is going on?</a:t>
            </a:r>
            <a:endParaRPr lang="en-US" dirty="0"/>
          </a:p>
        </p:txBody>
      </p:sp>
      <p:pic>
        <p:nvPicPr>
          <p:cNvPr id="2" name="Picture 1" descr="A green laser lights in a room&#10;&#10;Description automatically generated">
            <a:extLst>
              <a:ext uri="{FF2B5EF4-FFF2-40B4-BE49-F238E27FC236}">
                <a16:creationId xmlns:a16="http://schemas.microsoft.com/office/drawing/2014/main" id="{A8495D11-E88C-71C4-083E-B4FF8802C115}"/>
              </a:ext>
            </a:extLst>
          </p:cNvPr>
          <p:cNvPicPr>
            <a:picLocks noChangeAspect="1"/>
          </p:cNvPicPr>
          <p:nvPr/>
        </p:nvPicPr>
        <p:blipFill rotWithShape="1">
          <a:blip r:embed="rId7"/>
          <a:srcRect t="8644" b="14359"/>
          <a:stretch/>
        </p:blipFill>
        <p:spPr>
          <a:xfrm>
            <a:off x="6299799" y="1490933"/>
            <a:ext cx="2195423" cy="1592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750"/>
                                        <p:tgtEl>
                                          <p:spTgt spid="84"/>
                                        </p:tgtEl>
                                      </p:cBhvr>
                                    </p:animEffect>
                                  </p:childTnLst>
                                </p:cTn>
                              </p:par>
                              <p:par>
                                <p:cTn id="12" presetID="10" presetClass="entr" presetSubtype="0" fill="hold" nodeType="with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500"/>
                                        <p:tgtEl>
                                          <p:spTgt spid="85"/>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750"/>
                                        <p:tgtEl>
                                          <p:spTgt spid="86"/>
                                        </p:tgtEl>
                                      </p:cBhvr>
                                    </p:animEffect>
                                  </p:childTnLst>
                                </p:cTn>
                              </p:par>
                              <p:par>
                                <p:cTn id="19" presetID="10" presetClass="entr" presetSubtype="0"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750"/>
                                        <p:tgtEl>
                                          <p:spTgt spid="96"/>
                                        </p:tgtEl>
                                      </p:cBhvr>
                                    </p:animEffect>
                                  </p:childTnLst>
                                </p:cTn>
                              </p:par>
                              <p:par>
                                <p:cTn id="26" presetID="10" presetClass="entr" presetSubtype="0" fill="hold" nodeType="with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fade">
                                      <p:cBhvr>
                                        <p:cTn id="28" dur="500"/>
                                        <p:tgtEl>
                                          <p:spTgt spid="98"/>
                                        </p:tgtEl>
                                      </p:cBhvr>
                                    </p:animEffect>
                                  </p:childTnLst>
                                </p:cTn>
                              </p:par>
                              <p:par>
                                <p:cTn id="29" presetID="10"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childTnLst>
                                </p:cTn>
                              </p:par>
                            </p:childTnLst>
                          </p:cTn>
                        </p:par>
                        <p:par>
                          <p:cTn id="32" fill="hold">
                            <p:stCondLst>
                              <p:cond delay="2750"/>
                            </p:stCondLst>
                            <p:childTnLst>
                              <p:par>
                                <p:cTn id="33" presetID="10" presetClass="entr" presetSubtype="0" fill="hold" nodeType="after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fade">
                                      <p:cBhvr>
                                        <p:cTn id="35" dur="75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5" descr="A room with a sink and a mirror&#10;&#10;Description automatically generated"/>
          <p:cNvPicPr preferRelativeResize="0"/>
          <p:nvPr/>
        </p:nvPicPr>
        <p:blipFill rotWithShape="1">
          <a:blip r:embed="rId3">
            <a:alphaModFix/>
          </a:blip>
          <a:srcRect/>
          <a:stretch/>
        </p:blipFill>
        <p:spPr>
          <a:xfrm>
            <a:off x="0" y="15178"/>
            <a:ext cx="12192000" cy="6858000"/>
          </a:xfrm>
          <a:prstGeom prst="rect">
            <a:avLst/>
          </a:prstGeom>
          <a:noFill/>
          <a:ln>
            <a:noFill/>
          </a:ln>
        </p:spPr>
      </p:pic>
      <p:sp>
        <p:nvSpPr>
          <p:cNvPr id="108" name="Google Shape;108;p5"/>
          <p:cNvSpPr/>
          <p:nvPr/>
        </p:nvSpPr>
        <p:spPr>
          <a:xfrm>
            <a:off x="0" y="15178"/>
            <a:ext cx="12192000" cy="6858000"/>
          </a:xfrm>
          <a:prstGeom prst="rect">
            <a:avLst/>
          </a:prstGeom>
          <a:solidFill>
            <a:schemeClr val="dk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Calibri"/>
              <a:ea typeface="Calibri"/>
              <a:cs typeface="Calibri"/>
              <a:sym typeface="Calibri"/>
            </a:endParaRPr>
          </a:p>
        </p:txBody>
      </p:sp>
      <p:sp>
        <p:nvSpPr>
          <p:cNvPr id="110" name="Google Shape;110;p5"/>
          <p:cNvSpPr/>
          <p:nvPr/>
        </p:nvSpPr>
        <p:spPr>
          <a:xfrm>
            <a:off x="712913" y="779964"/>
            <a:ext cx="10828500" cy="2419083"/>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Fox in a Box Bowral </a:t>
            </a:r>
            <a:r>
              <a:rPr lang="en-US" sz="1400" b="0" i="0" u="none" strike="noStrike" cap="none" dirty="0">
                <a:solidFill>
                  <a:srgbClr val="F2F2F2"/>
                </a:solidFill>
                <a:latin typeface="Lato"/>
                <a:ea typeface="Lato"/>
                <a:cs typeface="Lato"/>
                <a:sym typeface="Lato"/>
              </a:rPr>
              <a:t>is exceptionally well set up to meet the needs of corporate and team building events.  We boast a </a:t>
            </a:r>
            <a:r>
              <a:rPr lang="en-US" dirty="0">
                <a:solidFill>
                  <a:srgbClr val="F2F2F2"/>
                </a:solidFill>
                <a:latin typeface="Lato"/>
                <a:ea typeface="Lato"/>
                <a:cs typeface="Lato"/>
                <a:sym typeface="Lato"/>
              </a:rPr>
              <a:t>comfortable</a:t>
            </a:r>
            <a:r>
              <a:rPr lang="en-US" sz="1400" b="0" i="0" u="none" strike="noStrike" cap="none" dirty="0">
                <a:solidFill>
                  <a:srgbClr val="F2F2F2"/>
                </a:solidFill>
                <a:latin typeface="Lato"/>
                <a:ea typeface="Lato"/>
                <a:cs typeface="Lato"/>
                <a:sym typeface="Lato"/>
              </a:rPr>
              <a:t> reception</a:t>
            </a:r>
            <a:r>
              <a:rPr lang="en-US" dirty="0">
                <a:solidFill>
                  <a:srgbClr val="F2F2F2"/>
                </a:solidFill>
                <a:latin typeface="Lato"/>
                <a:ea typeface="Lato"/>
                <a:cs typeface="Lato"/>
                <a:sym typeface="Lato"/>
              </a:rPr>
              <a:t> area that is large enough to seat 24 people through a combination of high bar tables and stools and comfy benches. This, along with our flexible catering options, provides the perfect opportunity to reflect on your experience whilst enjoying a range of refreshments.</a:t>
            </a:r>
          </a:p>
          <a:p>
            <a:pPr algn="just">
              <a:lnSpc>
                <a:spcPct val="120000"/>
              </a:lnSpc>
            </a:pPr>
            <a:endParaRPr lang="en-US" dirty="0">
              <a:solidFill>
                <a:schemeClr val="lt1"/>
              </a:solidFill>
              <a:latin typeface="Lato"/>
              <a:ea typeface="Lato"/>
              <a:cs typeface="Lato"/>
              <a:sym typeface="Lato"/>
            </a:endParaRPr>
          </a:p>
          <a:p>
            <a:pPr algn="just">
              <a:lnSpc>
                <a:spcPct val="120000"/>
              </a:lnSpc>
            </a:pPr>
            <a:r>
              <a:rPr lang="en-US" dirty="0">
                <a:solidFill>
                  <a:schemeClr val="lt1"/>
                </a:solidFill>
                <a:latin typeface="Lato"/>
                <a:ea typeface="Lato"/>
                <a:cs typeface="Lato"/>
                <a:sym typeface="Lato"/>
              </a:rPr>
              <a:t>Alternatively, our </a:t>
            </a:r>
            <a:r>
              <a:rPr lang="en-AU" dirty="0">
                <a:solidFill>
                  <a:schemeClr val="bg1"/>
                </a:solidFill>
                <a:ea typeface="Lato"/>
              </a:rPr>
              <a:t>c</a:t>
            </a:r>
            <a:r>
              <a:rPr lang="en-AU" dirty="0">
                <a:solidFill>
                  <a:schemeClr val="bg1"/>
                </a:solidFill>
              </a:rPr>
              <a:t>entral location in Bowral means our escape room is just a short stroll from popular pubs, cafés, and everything else your team needs for the perfect day out.</a:t>
            </a:r>
            <a:endParaRPr dirty="0">
              <a:solidFill>
                <a:schemeClr val="bg1"/>
              </a:solidFill>
            </a:endParaRPr>
          </a:p>
          <a:p>
            <a:pPr marL="0" marR="0" lvl="0" indent="0" algn="just" rtl="0">
              <a:lnSpc>
                <a:spcPct val="120000"/>
              </a:lnSpc>
              <a:spcBef>
                <a:spcPts val="0"/>
              </a:spcBef>
              <a:spcAft>
                <a:spcPts val="0"/>
              </a:spcAft>
              <a:buNone/>
            </a:pPr>
            <a:endParaRPr sz="1400" b="0" i="0" u="none" strike="noStrike" cap="none" dirty="0">
              <a:solidFill>
                <a:srgbClr val="F2F2F2"/>
              </a:solidFill>
              <a:latin typeface="Lato"/>
              <a:ea typeface="Lato"/>
              <a:cs typeface="Lato"/>
              <a:sym typeface="Lato"/>
            </a:endParaRPr>
          </a:p>
          <a:p>
            <a:pPr marL="0" marR="0" lvl="0" indent="0" algn="just" rtl="0">
              <a:lnSpc>
                <a:spcPct val="120000"/>
              </a:lnSpc>
              <a:spcBef>
                <a:spcPts val="0"/>
              </a:spcBef>
              <a:spcAft>
                <a:spcPts val="0"/>
              </a:spcAft>
              <a:buNone/>
            </a:pPr>
            <a:endParaRPr dirty="0"/>
          </a:p>
        </p:txBody>
      </p:sp>
      <p:sp>
        <p:nvSpPr>
          <p:cNvPr id="9" name="Google Shape;121;p6">
            <a:extLst>
              <a:ext uri="{FF2B5EF4-FFF2-40B4-BE49-F238E27FC236}">
                <a16:creationId xmlns:a16="http://schemas.microsoft.com/office/drawing/2014/main" id="{2C1A7083-F5BA-44C8-931A-0DDCE10EE7F5}"/>
              </a:ext>
            </a:extLst>
          </p:cNvPr>
          <p:cNvSpPr txBox="1"/>
          <p:nvPr/>
        </p:nvSpPr>
        <p:spPr>
          <a:xfrm>
            <a:off x="712913" y="413235"/>
            <a:ext cx="3623472" cy="48628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FOOD &amp; DRINK</a:t>
            </a:r>
            <a:endParaRPr dirty="0"/>
          </a:p>
        </p:txBody>
      </p:sp>
      <p:pic>
        <p:nvPicPr>
          <p:cNvPr id="3" name="Picture 2">
            <a:extLst>
              <a:ext uri="{FF2B5EF4-FFF2-40B4-BE49-F238E27FC236}">
                <a16:creationId xmlns:a16="http://schemas.microsoft.com/office/drawing/2014/main" id="{131976FF-5ED8-03DE-1025-0A8651530838}"/>
              </a:ext>
            </a:extLst>
          </p:cNvPr>
          <p:cNvPicPr>
            <a:picLocks noChangeAspect="1"/>
          </p:cNvPicPr>
          <p:nvPr/>
        </p:nvPicPr>
        <p:blipFill>
          <a:blip r:embed="rId4"/>
          <a:stretch>
            <a:fillRect/>
          </a:stretch>
        </p:blipFill>
        <p:spPr>
          <a:xfrm>
            <a:off x="5053833" y="3184696"/>
            <a:ext cx="2505208" cy="3139057"/>
          </a:xfrm>
          <a:prstGeom prst="rect">
            <a:avLst/>
          </a:prstGeom>
        </p:spPr>
      </p:pic>
      <p:sp>
        <p:nvSpPr>
          <p:cNvPr id="4" name="TextBox 3">
            <a:extLst>
              <a:ext uri="{FF2B5EF4-FFF2-40B4-BE49-F238E27FC236}">
                <a16:creationId xmlns:a16="http://schemas.microsoft.com/office/drawing/2014/main" id="{86836A1D-FB52-8768-4413-8CE1201C645D}"/>
              </a:ext>
            </a:extLst>
          </p:cNvPr>
          <p:cNvSpPr txBox="1"/>
          <p:nvPr/>
        </p:nvSpPr>
        <p:spPr>
          <a:xfrm>
            <a:off x="4888478" y="2847443"/>
            <a:ext cx="2736647" cy="307777"/>
          </a:xfrm>
          <a:prstGeom prst="rect">
            <a:avLst/>
          </a:prstGeom>
          <a:noFill/>
        </p:spPr>
        <p:txBody>
          <a:bodyPr wrap="none" rtlCol="0">
            <a:spAutoFit/>
          </a:bodyPr>
          <a:lstStyle/>
          <a:p>
            <a:r>
              <a:rPr lang="en-US" i="1" dirty="0">
                <a:solidFill>
                  <a:srgbClr val="F15A22"/>
                </a:solidFill>
              </a:rPr>
              <a:t>THE RABBIT HOLE </a:t>
            </a:r>
            <a:r>
              <a:rPr lang="en-US" i="1" dirty="0">
                <a:solidFill>
                  <a:schemeClr val="bg1"/>
                </a:solidFill>
              </a:rPr>
              <a:t>– 50m walk</a:t>
            </a:r>
          </a:p>
        </p:txBody>
      </p:sp>
      <p:pic>
        <p:nvPicPr>
          <p:cNvPr id="6" name="Picture 5">
            <a:extLst>
              <a:ext uri="{FF2B5EF4-FFF2-40B4-BE49-F238E27FC236}">
                <a16:creationId xmlns:a16="http://schemas.microsoft.com/office/drawing/2014/main" id="{D18E218C-52C2-85E3-E8FB-0CFBC0DE3B4F}"/>
              </a:ext>
            </a:extLst>
          </p:cNvPr>
          <p:cNvPicPr>
            <a:picLocks noChangeAspect="1"/>
          </p:cNvPicPr>
          <p:nvPr/>
        </p:nvPicPr>
        <p:blipFill>
          <a:blip r:embed="rId5"/>
          <a:stretch>
            <a:fillRect/>
          </a:stretch>
        </p:blipFill>
        <p:spPr>
          <a:xfrm>
            <a:off x="792860" y="3217721"/>
            <a:ext cx="3826904" cy="2860315"/>
          </a:xfrm>
          <a:prstGeom prst="rect">
            <a:avLst/>
          </a:prstGeom>
        </p:spPr>
      </p:pic>
      <p:sp>
        <p:nvSpPr>
          <p:cNvPr id="7" name="TextBox 6">
            <a:extLst>
              <a:ext uri="{FF2B5EF4-FFF2-40B4-BE49-F238E27FC236}">
                <a16:creationId xmlns:a16="http://schemas.microsoft.com/office/drawing/2014/main" id="{5E919E99-75F0-2FAE-65A9-2A94C1F64C3D}"/>
              </a:ext>
            </a:extLst>
          </p:cNvPr>
          <p:cNvSpPr txBox="1"/>
          <p:nvPr/>
        </p:nvSpPr>
        <p:spPr>
          <a:xfrm>
            <a:off x="1450929" y="2853170"/>
            <a:ext cx="2864887" cy="307777"/>
          </a:xfrm>
          <a:prstGeom prst="rect">
            <a:avLst/>
          </a:prstGeom>
          <a:noFill/>
        </p:spPr>
        <p:txBody>
          <a:bodyPr wrap="none" rtlCol="0">
            <a:spAutoFit/>
          </a:bodyPr>
          <a:lstStyle/>
          <a:p>
            <a:r>
              <a:rPr lang="en-US" i="1" dirty="0">
                <a:solidFill>
                  <a:srgbClr val="F15A22"/>
                </a:solidFill>
              </a:rPr>
              <a:t>THE ROYAL HOTEL </a:t>
            </a:r>
            <a:r>
              <a:rPr lang="en-US" i="1" dirty="0">
                <a:solidFill>
                  <a:schemeClr val="bg1"/>
                </a:solidFill>
              </a:rPr>
              <a:t>- 600m walk</a:t>
            </a:r>
          </a:p>
        </p:txBody>
      </p:sp>
      <p:pic>
        <p:nvPicPr>
          <p:cNvPr id="10" name="Picture 9">
            <a:extLst>
              <a:ext uri="{FF2B5EF4-FFF2-40B4-BE49-F238E27FC236}">
                <a16:creationId xmlns:a16="http://schemas.microsoft.com/office/drawing/2014/main" id="{79D86D66-7F5E-BC30-53EE-EBE8AB76CDF8}"/>
              </a:ext>
            </a:extLst>
          </p:cNvPr>
          <p:cNvPicPr>
            <a:picLocks noChangeAspect="1"/>
          </p:cNvPicPr>
          <p:nvPr/>
        </p:nvPicPr>
        <p:blipFill>
          <a:blip r:embed="rId6"/>
          <a:stretch>
            <a:fillRect/>
          </a:stretch>
        </p:blipFill>
        <p:spPr>
          <a:xfrm>
            <a:off x="8034528" y="3153468"/>
            <a:ext cx="3646826" cy="3126976"/>
          </a:xfrm>
          <a:prstGeom prst="rect">
            <a:avLst/>
          </a:prstGeom>
        </p:spPr>
      </p:pic>
      <p:sp>
        <p:nvSpPr>
          <p:cNvPr id="11" name="TextBox 10">
            <a:extLst>
              <a:ext uri="{FF2B5EF4-FFF2-40B4-BE49-F238E27FC236}">
                <a16:creationId xmlns:a16="http://schemas.microsoft.com/office/drawing/2014/main" id="{BEC8AC2B-9D8F-86DA-7E22-E18A9CC9D747}"/>
              </a:ext>
            </a:extLst>
          </p:cNvPr>
          <p:cNvSpPr txBox="1"/>
          <p:nvPr/>
        </p:nvSpPr>
        <p:spPr>
          <a:xfrm>
            <a:off x="8220313" y="2853170"/>
            <a:ext cx="3275256" cy="307777"/>
          </a:xfrm>
          <a:prstGeom prst="rect">
            <a:avLst/>
          </a:prstGeom>
          <a:noFill/>
        </p:spPr>
        <p:txBody>
          <a:bodyPr wrap="none" rtlCol="0">
            <a:spAutoFit/>
          </a:bodyPr>
          <a:lstStyle/>
          <a:p>
            <a:r>
              <a:rPr lang="en-US" i="1" dirty="0">
                <a:solidFill>
                  <a:srgbClr val="F15A22"/>
                </a:solidFill>
              </a:rPr>
              <a:t>BOWRAL MAIN STREET </a:t>
            </a:r>
            <a:r>
              <a:rPr lang="en-US" i="1" dirty="0">
                <a:solidFill>
                  <a:schemeClr val="bg1"/>
                </a:solidFill>
              </a:rPr>
              <a:t>– 700m walk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750"/>
                                        <p:tgtEl>
                                          <p:spTgt spid="1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6" descr="A room with a sink and a mirror&#10;&#10;Description automatically generated"/>
          <p:cNvPicPr preferRelativeResize="0"/>
          <p:nvPr/>
        </p:nvPicPr>
        <p:blipFill rotWithShape="1">
          <a:blip r:embed="rId3">
            <a:alphaModFix/>
          </a:blip>
          <a:srcRect/>
          <a:stretch/>
        </p:blipFill>
        <p:spPr>
          <a:xfrm>
            <a:off x="2959" y="0"/>
            <a:ext cx="12192000" cy="6858000"/>
          </a:xfrm>
          <a:prstGeom prst="rect">
            <a:avLst/>
          </a:prstGeom>
          <a:noFill/>
          <a:ln>
            <a:noFill/>
          </a:ln>
        </p:spPr>
      </p:pic>
      <p:sp>
        <p:nvSpPr>
          <p:cNvPr id="120" name="Google Shape;120;p6"/>
          <p:cNvSpPr/>
          <p:nvPr/>
        </p:nvSpPr>
        <p:spPr>
          <a:xfrm>
            <a:off x="-3427" y="0"/>
            <a:ext cx="12192000" cy="6918960"/>
          </a:xfrm>
          <a:prstGeom prst="rect">
            <a:avLst/>
          </a:prstGeom>
          <a:solidFill>
            <a:schemeClr val="dk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1" name="Google Shape;121;p6"/>
          <p:cNvSpPr txBox="1"/>
          <p:nvPr/>
        </p:nvSpPr>
        <p:spPr>
          <a:xfrm>
            <a:off x="712913" y="413235"/>
            <a:ext cx="3623472" cy="48628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FOOD &amp; DRINK</a:t>
            </a:r>
            <a:endParaRPr dirty="0"/>
          </a:p>
        </p:txBody>
      </p:sp>
      <p:sp>
        <p:nvSpPr>
          <p:cNvPr id="122" name="Google Shape;122;p6"/>
          <p:cNvSpPr/>
          <p:nvPr/>
        </p:nvSpPr>
        <p:spPr>
          <a:xfrm>
            <a:off x="712913" y="797236"/>
            <a:ext cx="10766173" cy="867890"/>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Catering options </a:t>
            </a:r>
            <a:r>
              <a:rPr lang="en-US" sz="1400" b="0" i="0" u="none" strike="noStrike" cap="none" dirty="0">
                <a:solidFill>
                  <a:srgbClr val="F2F2F2"/>
                </a:solidFill>
                <a:latin typeface="Lato"/>
                <a:ea typeface="Lato"/>
                <a:cs typeface="Lato"/>
                <a:sym typeface="Lato"/>
              </a:rPr>
              <a:t>are available Monday-Friday (not available after 4pm on Friday), for groups of </a:t>
            </a:r>
            <a:r>
              <a:rPr lang="en-US" dirty="0">
                <a:solidFill>
                  <a:srgbClr val="F2F2F2"/>
                </a:solidFill>
                <a:latin typeface="Lato"/>
                <a:ea typeface="Lato"/>
                <a:cs typeface="Lato"/>
                <a:sym typeface="Lato"/>
              </a:rPr>
              <a:t>18</a:t>
            </a:r>
            <a:r>
              <a:rPr lang="en-US" sz="1400" b="0" i="0" u="none" strike="noStrike" cap="none" dirty="0">
                <a:solidFill>
                  <a:srgbClr val="F2F2F2"/>
                </a:solidFill>
                <a:latin typeface="Lato"/>
                <a:ea typeface="Lato"/>
                <a:cs typeface="Lato"/>
                <a:sym typeface="Lato"/>
              </a:rPr>
              <a:t> or more people and if you ar</a:t>
            </a:r>
            <a:r>
              <a:rPr lang="en-US" dirty="0">
                <a:solidFill>
                  <a:srgbClr val="F2F2F2"/>
                </a:solidFill>
                <a:latin typeface="Lato"/>
                <a:ea typeface="Lato"/>
                <a:cs typeface="Lato"/>
                <a:sym typeface="Lato"/>
              </a:rPr>
              <a:t>e </a:t>
            </a:r>
            <a:r>
              <a:rPr lang="en-US" sz="1400" b="0" i="0" u="none" strike="noStrike" cap="none" dirty="0">
                <a:solidFill>
                  <a:srgbClr val="F2F2F2"/>
                </a:solidFill>
                <a:latin typeface="Lato"/>
                <a:ea typeface="Lato"/>
                <a:cs typeface="Lato"/>
                <a:sym typeface="Lato"/>
              </a:rPr>
              <a:t>playing 2 games or more. Vegan options &amp; fruit platters are also available upon request. </a:t>
            </a:r>
            <a:r>
              <a:rPr lang="en-US" dirty="0">
                <a:solidFill>
                  <a:srgbClr val="F2F2F2"/>
                </a:solidFill>
                <a:latin typeface="Lato"/>
                <a:ea typeface="Lato"/>
                <a:cs typeface="Lato"/>
                <a:sym typeface="Lato"/>
              </a:rPr>
              <a:t>C</a:t>
            </a:r>
            <a:r>
              <a:rPr lang="en-US" sz="1400" b="0" i="0" u="none" strike="noStrike" cap="none" dirty="0">
                <a:solidFill>
                  <a:srgbClr val="F2F2F2"/>
                </a:solidFill>
                <a:latin typeface="Lato"/>
                <a:ea typeface="Lato"/>
                <a:cs typeface="Lato"/>
                <a:sym typeface="Lato"/>
              </a:rPr>
              <a:t>ontents may change slightly depending on your choices made and the number of players. </a:t>
            </a:r>
            <a:endParaRPr dirty="0"/>
          </a:p>
        </p:txBody>
      </p:sp>
      <p:sp>
        <p:nvSpPr>
          <p:cNvPr id="123" name="Google Shape;123;p6"/>
          <p:cNvSpPr/>
          <p:nvPr/>
        </p:nvSpPr>
        <p:spPr>
          <a:xfrm>
            <a:off x="2843131" y="1633524"/>
            <a:ext cx="2846989" cy="164348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Signature Box -</a:t>
            </a:r>
            <a:r>
              <a:rPr lang="en-US" sz="1400" b="0" i="0" u="none" strike="noStrike" cap="none" dirty="0">
                <a:solidFill>
                  <a:schemeClr val="lt1"/>
                </a:solidFill>
                <a:latin typeface="Lato"/>
                <a:ea typeface="Lato"/>
                <a:cs typeface="Lato"/>
                <a:sym typeface="Lato"/>
              </a:rPr>
              <a:t> selection of locally sourced fresh produce, cheeses, crackers, dips and </a:t>
            </a:r>
            <a:r>
              <a:rPr lang="en-US" dirty="0">
                <a:solidFill>
                  <a:schemeClr val="lt1"/>
                </a:solidFill>
                <a:latin typeface="Lato"/>
                <a:ea typeface="Lato"/>
                <a:cs typeface="Lato"/>
                <a:sym typeface="Lato"/>
              </a:rPr>
              <a:t>cured meats</a:t>
            </a:r>
            <a:r>
              <a:rPr lang="en-US" sz="1400" b="0" i="0" u="none" strike="noStrike" cap="none" dirty="0">
                <a:solidFill>
                  <a:schemeClr val="lt1"/>
                </a:solidFill>
                <a:latin typeface="Lato"/>
                <a:ea typeface="Lato"/>
                <a:cs typeface="Lato"/>
                <a:sym typeface="Lato"/>
              </a:rPr>
              <a:t>. </a:t>
            </a:r>
            <a:endParaRPr dirty="0"/>
          </a:p>
          <a:p>
            <a:pPr marL="0" marR="0" lvl="0" indent="0" algn="l" rtl="0">
              <a:lnSpc>
                <a:spcPct val="120000"/>
              </a:lnSpc>
              <a:spcBef>
                <a:spcPts val="0"/>
              </a:spcBef>
              <a:spcAft>
                <a:spcPts val="0"/>
              </a:spcAft>
              <a:buNone/>
            </a:pPr>
            <a:r>
              <a:rPr lang="en-US" dirty="0">
                <a:solidFill>
                  <a:schemeClr val="lt1"/>
                </a:solidFill>
                <a:latin typeface="Lato"/>
                <a:ea typeface="Lato"/>
                <a:cs typeface="Lato"/>
                <a:sym typeface="Lato"/>
              </a:rPr>
              <a:t>4</a:t>
            </a:r>
            <a:r>
              <a:rPr lang="en-US" sz="1400" b="0" i="0" u="none" strike="noStrike" cap="none" dirty="0">
                <a:solidFill>
                  <a:schemeClr val="lt1"/>
                </a:solidFill>
                <a:latin typeface="Lato"/>
                <a:ea typeface="Lato"/>
                <a:cs typeface="Lato"/>
                <a:sym typeface="Lato"/>
              </a:rPr>
              <a:t>-6ppl - $130;   </a:t>
            </a:r>
            <a:endParaRPr dirty="0"/>
          </a:p>
          <a:p>
            <a:pPr marL="0" marR="0" lvl="0" indent="0" algn="l" rtl="0">
              <a:lnSpc>
                <a:spcPct val="120000"/>
              </a:lnSpc>
              <a:spcBef>
                <a:spcPts val="0"/>
              </a:spcBef>
              <a:spcAft>
                <a:spcPts val="0"/>
              </a:spcAft>
              <a:buNone/>
            </a:pPr>
            <a:r>
              <a:rPr lang="en-US" sz="1400" b="0" i="0" u="none" strike="noStrike" cap="none" dirty="0">
                <a:solidFill>
                  <a:schemeClr val="lt1"/>
                </a:solidFill>
                <a:latin typeface="Lato"/>
                <a:ea typeface="Lato"/>
                <a:cs typeface="Lato"/>
                <a:sym typeface="Lato"/>
              </a:rPr>
              <a:t>10-14ppl - $240</a:t>
            </a:r>
            <a:endParaRPr dirty="0"/>
          </a:p>
        </p:txBody>
      </p:sp>
      <p:pic>
        <p:nvPicPr>
          <p:cNvPr id="124" name="Google Shape;124;p6" descr="A box filled with different types of food&#10;&#10;Description automatically generated"/>
          <p:cNvPicPr preferRelativeResize="0"/>
          <p:nvPr/>
        </p:nvPicPr>
        <p:blipFill rotWithShape="1">
          <a:blip r:embed="rId4">
            <a:alphaModFix/>
          </a:blip>
          <a:srcRect l="6677" t="12911" r="11001" b="13092"/>
          <a:stretch/>
        </p:blipFill>
        <p:spPr>
          <a:xfrm>
            <a:off x="767740" y="3449324"/>
            <a:ext cx="2040248" cy="1224094"/>
          </a:xfrm>
          <a:prstGeom prst="rect">
            <a:avLst/>
          </a:prstGeom>
          <a:noFill/>
          <a:ln>
            <a:noFill/>
          </a:ln>
        </p:spPr>
      </p:pic>
      <p:pic>
        <p:nvPicPr>
          <p:cNvPr id="127" name="Google Shape;127;p6" descr="A picture containing grass, sitting, table, box&#10;&#10;Description automatically generated"/>
          <p:cNvPicPr preferRelativeResize="0"/>
          <p:nvPr/>
        </p:nvPicPr>
        <p:blipFill rotWithShape="1">
          <a:blip r:embed="rId5">
            <a:alphaModFix/>
          </a:blip>
          <a:srcRect/>
          <a:stretch/>
        </p:blipFill>
        <p:spPr>
          <a:xfrm>
            <a:off x="767740" y="1652660"/>
            <a:ext cx="2032293" cy="1524220"/>
          </a:xfrm>
          <a:prstGeom prst="rect">
            <a:avLst/>
          </a:prstGeom>
          <a:noFill/>
          <a:ln>
            <a:noFill/>
          </a:ln>
        </p:spPr>
      </p:pic>
      <p:pic>
        <p:nvPicPr>
          <p:cNvPr id="128" name="Google Shape;128;p6"/>
          <p:cNvPicPr preferRelativeResize="0"/>
          <p:nvPr/>
        </p:nvPicPr>
        <p:blipFill rotWithShape="1">
          <a:blip r:embed="rId6">
            <a:alphaModFix/>
          </a:blip>
          <a:srcRect l="6741" t="15647" r="8802" b="12874"/>
          <a:stretch/>
        </p:blipFill>
        <p:spPr>
          <a:xfrm>
            <a:off x="742707" y="4987649"/>
            <a:ext cx="2100423" cy="1289990"/>
          </a:xfrm>
          <a:prstGeom prst="rect">
            <a:avLst/>
          </a:prstGeom>
          <a:noFill/>
          <a:ln>
            <a:noFill/>
          </a:ln>
        </p:spPr>
      </p:pic>
      <p:pic>
        <p:nvPicPr>
          <p:cNvPr id="129" name="Google Shape;129;p6" descr="A close up of food&#10;&#10;Description automatically generated"/>
          <p:cNvPicPr preferRelativeResize="0"/>
          <p:nvPr/>
        </p:nvPicPr>
        <p:blipFill rotWithShape="1">
          <a:blip r:embed="rId7">
            <a:alphaModFix/>
          </a:blip>
          <a:srcRect t="8831" b="7371"/>
          <a:stretch/>
        </p:blipFill>
        <p:spPr>
          <a:xfrm>
            <a:off x="6739199" y="3503690"/>
            <a:ext cx="2100423" cy="1224094"/>
          </a:xfrm>
          <a:prstGeom prst="rect">
            <a:avLst/>
          </a:prstGeom>
          <a:noFill/>
          <a:ln>
            <a:noFill/>
          </a:ln>
        </p:spPr>
      </p:pic>
      <p:sp>
        <p:nvSpPr>
          <p:cNvPr id="130" name="Google Shape;130;p6"/>
          <p:cNvSpPr/>
          <p:nvPr/>
        </p:nvSpPr>
        <p:spPr>
          <a:xfrm>
            <a:off x="8880411" y="1633524"/>
            <a:ext cx="2846989" cy="112642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dirty="0">
                <a:solidFill>
                  <a:srgbClr val="F15A22"/>
                </a:solidFill>
                <a:latin typeface="Lato"/>
                <a:ea typeface="Lato"/>
                <a:cs typeface="Lato"/>
                <a:sym typeface="Lato"/>
              </a:rPr>
              <a:t>Pizza by the meter</a:t>
            </a:r>
            <a:r>
              <a:rPr lang="en-US" sz="1400" b="0" i="0" u="none" strike="noStrike" cap="none" dirty="0">
                <a:solidFill>
                  <a:srgbClr val="F15A22"/>
                </a:solidFill>
                <a:latin typeface="Lato"/>
                <a:ea typeface="Lato"/>
                <a:cs typeface="Lato"/>
                <a:sym typeface="Lato"/>
              </a:rPr>
              <a:t> –</a:t>
            </a:r>
            <a:r>
              <a:rPr lang="en-US" sz="1400" b="0" i="0" u="none" strike="noStrike" cap="none" dirty="0">
                <a:solidFill>
                  <a:schemeClr val="lt1"/>
                </a:solidFill>
                <a:latin typeface="Lato"/>
                <a:ea typeface="Lato"/>
                <a:cs typeface="Lato"/>
                <a:sym typeface="Lato"/>
              </a:rPr>
              <a:t> Perfect for an easy lunch and a hungry bunch!  </a:t>
            </a:r>
            <a:endParaRPr dirty="0"/>
          </a:p>
          <a:p>
            <a:pPr marL="0" marR="0" lvl="0" indent="0" algn="l" rtl="0">
              <a:lnSpc>
                <a:spcPct val="120000"/>
              </a:lnSpc>
              <a:spcBef>
                <a:spcPts val="0"/>
              </a:spcBef>
              <a:spcAft>
                <a:spcPts val="0"/>
              </a:spcAft>
              <a:buNone/>
            </a:pPr>
            <a:r>
              <a:rPr lang="en-US" sz="1400" b="0" i="0" u="none" strike="noStrike" cap="none" dirty="0">
                <a:solidFill>
                  <a:schemeClr val="lt1"/>
                </a:solidFill>
                <a:latin typeface="Lato"/>
                <a:ea typeface="Lato"/>
                <a:cs typeface="Lato"/>
                <a:sym typeface="Lato"/>
              </a:rPr>
              <a:t>Ideal for 8-10ppl - $105</a:t>
            </a:r>
            <a:endParaRPr dirty="0"/>
          </a:p>
        </p:txBody>
      </p:sp>
      <p:sp>
        <p:nvSpPr>
          <p:cNvPr id="131" name="Google Shape;131;p6"/>
          <p:cNvSpPr/>
          <p:nvPr/>
        </p:nvSpPr>
        <p:spPr>
          <a:xfrm>
            <a:off x="2843130" y="3429000"/>
            <a:ext cx="2846989" cy="135857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0" u="none" strike="noStrike" cap="none">
                <a:solidFill>
                  <a:srgbClr val="F15A22"/>
                </a:solidFill>
                <a:latin typeface="Lato"/>
                <a:ea typeface="Lato"/>
                <a:cs typeface="Lato"/>
                <a:sym typeface="Lato"/>
              </a:rPr>
              <a:t>Brunch Box -</a:t>
            </a:r>
            <a:r>
              <a:rPr lang="en-US" sz="1400" b="0" i="0" u="none" strike="noStrike" cap="none">
                <a:solidFill>
                  <a:schemeClr val="lt1"/>
                </a:solidFill>
                <a:latin typeface="Lato"/>
                <a:ea typeface="Lato"/>
                <a:cs typeface="Lato"/>
                <a:sym typeface="Lato"/>
              </a:rPr>
              <a:t> Brunching with friends?  This is the box for you!  A section of croissants, Danishes and petite quiches. </a:t>
            </a:r>
            <a:endParaRPr/>
          </a:p>
          <a:p>
            <a:pPr marL="0" marR="0" lvl="0" indent="0" algn="l" rtl="0">
              <a:lnSpc>
                <a:spcPct val="120000"/>
              </a:lnSpc>
              <a:spcBef>
                <a:spcPts val="0"/>
              </a:spcBef>
              <a:spcAft>
                <a:spcPts val="0"/>
              </a:spcAft>
              <a:buNone/>
            </a:pPr>
            <a:r>
              <a:rPr lang="en-US" sz="1400" b="0" i="0" u="none" strike="noStrike" cap="none">
                <a:solidFill>
                  <a:schemeClr val="lt1"/>
                </a:solidFill>
                <a:latin typeface="Lato"/>
                <a:ea typeface="Lato"/>
                <a:cs typeface="Lato"/>
                <a:sym typeface="Lato"/>
              </a:rPr>
              <a:t>Ideal for 10-12ppl - $155</a:t>
            </a:r>
            <a:endParaRPr/>
          </a:p>
        </p:txBody>
      </p:sp>
      <p:sp>
        <p:nvSpPr>
          <p:cNvPr id="132" name="Google Shape;132;p6"/>
          <p:cNvSpPr/>
          <p:nvPr/>
        </p:nvSpPr>
        <p:spPr>
          <a:xfrm>
            <a:off x="8953889" y="3482624"/>
            <a:ext cx="2846989" cy="112642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dirty="0">
                <a:solidFill>
                  <a:srgbClr val="F15A22"/>
                </a:solidFill>
                <a:latin typeface="Lato"/>
                <a:ea typeface="Lato"/>
                <a:cs typeface="Lato"/>
                <a:sym typeface="Lato"/>
              </a:rPr>
              <a:t>Sandwich box</a:t>
            </a:r>
            <a:r>
              <a:rPr lang="en-US" sz="1400" b="0" i="0" u="none" strike="noStrike" cap="none" dirty="0">
                <a:solidFill>
                  <a:srgbClr val="F15A22"/>
                </a:solidFill>
                <a:latin typeface="Lato"/>
                <a:ea typeface="Lato"/>
                <a:cs typeface="Lato"/>
                <a:sym typeface="Lato"/>
              </a:rPr>
              <a:t> -</a:t>
            </a:r>
            <a:r>
              <a:rPr lang="en-US" sz="1400" b="0" i="0" u="none" strike="noStrike" cap="none" dirty="0">
                <a:solidFill>
                  <a:schemeClr val="lt1"/>
                </a:solidFill>
                <a:latin typeface="Lato"/>
                <a:ea typeface="Lato"/>
                <a:cs typeface="Lato"/>
                <a:sym typeface="Lato"/>
              </a:rPr>
              <a:t> A box to feed a hungry bunch.  Gourmet wraps and ribbon sandwiches.  Ideal for 10-12ppl - $120</a:t>
            </a:r>
            <a:endParaRPr dirty="0"/>
          </a:p>
        </p:txBody>
      </p:sp>
      <p:sp>
        <p:nvSpPr>
          <p:cNvPr id="134" name="Google Shape;134;p6"/>
          <p:cNvSpPr/>
          <p:nvPr/>
        </p:nvSpPr>
        <p:spPr>
          <a:xfrm>
            <a:off x="2849516" y="4939567"/>
            <a:ext cx="2846989" cy="84151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Sweet Tooth -</a:t>
            </a:r>
            <a:r>
              <a:rPr lang="en-US" sz="1400" b="0" i="0" u="none" strike="noStrike" cap="none" dirty="0">
                <a:solidFill>
                  <a:schemeClr val="lt1"/>
                </a:solidFill>
                <a:latin typeface="Lato"/>
                <a:ea typeface="Lato"/>
                <a:cs typeface="Lato"/>
                <a:sym typeface="Lato"/>
              </a:rPr>
              <a:t> A box full of bite sized treats for you to enjoy.</a:t>
            </a:r>
            <a:endParaRPr dirty="0"/>
          </a:p>
          <a:p>
            <a:pPr marL="0" marR="0" lvl="0" indent="0" algn="l" rtl="0">
              <a:lnSpc>
                <a:spcPct val="120000"/>
              </a:lnSpc>
              <a:spcBef>
                <a:spcPts val="0"/>
              </a:spcBef>
              <a:spcAft>
                <a:spcPts val="0"/>
              </a:spcAft>
              <a:buNone/>
            </a:pPr>
            <a:r>
              <a:rPr lang="en-US" sz="1400" b="0" i="0" u="none" strike="noStrike" cap="none" dirty="0">
                <a:solidFill>
                  <a:schemeClr val="lt1"/>
                </a:solidFill>
                <a:latin typeface="Lato"/>
                <a:ea typeface="Lato"/>
                <a:cs typeface="Lato"/>
                <a:sym typeface="Lato"/>
              </a:rPr>
              <a:t>For 8-10ppl - $105</a:t>
            </a:r>
            <a:endParaRPr dirty="0"/>
          </a:p>
        </p:txBody>
      </p:sp>
      <p:pic>
        <p:nvPicPr>
          <p:cNvPr id="3" name="Picture 2">
            <a:extLst>
              <a:ext uri="{FF2B5EF4-FFF2-40B4-BE49-F238E27FC236}">
                <a16:creationId xmlns:a16="http://schemas.microsoft.com/office/drawing/2014/main" id="{EB0CB43E-BE53-B844-1E7E-AC910B785516}"/>
              </a:ext>
            </a:extLst>
          </p:cNvPr>
          <p:cNvPicPr>
            <a:picLocks noChangeAspect="1"/>
          </p:cNvPicPr>
          <p:nvPr/>
        </p:nvPicPr>
        <p:blipFill>
          <a:blip r:embed="rId8"/>
          <a:stretch>
            <a:fillRect/>
          </a:stretch>
        </p:blipFill>
        <p:spPr>
          <a:xfrm>
            <a:off x="8166230" y="6216673"/>
            <a:ext cx="1772913" cy="349675"/>
          </a:xfrm>
          <a:prstGeom prst="rect">
            <a:avLst/>
          </a:prstGeom>
        </p:spPr>
      </p:pic>
      <p:pic>
        <p:nvPicPr>
          <p:cNvPr id="5" name="Picture 4">
            <a:extLst>
              <a:ext uri="{FF2B5EF4-FFF2-40B4-BE49-F238E27FC236}">
                <a16:creationId xmlns:a16="http://schemas.microsoft.com/office/drawing/2014/main" id="{1448A8BE-3589-C3E4-346B-B181016CD295}"/>
              </a:ext>
            </a:extLst>
          </p:cNvPr>
          <p:cNvPicPr>
            <a:picLocks noChangeAspect="1"/>
          </p:cNvPicPr>
          <p:nvPr/>
        </p:nvPicPr>
        <p:blipFill>
          <a:blip r:embed="rId9"/>
          <a:stretch>
            <a:fillRect/>
          </a:stretch>
        </p:blipFill>
        <p:spPr>
          <a:xfrm>
            <a:off x="8166230" y="5449559"/>
            <a:ext cx="1214354" cy="619240"/>
          </a:xfrm>
          <a:prstGeom prst="rect">
            <a:avLst/>
          </a:prstGeom>
        </p:spPr>
      </p:pic>
      <p:pic>
        <p:nvPicPr>
          <p:cNvPr id="7" name="Picture 6">
            <a:extLst>
              <a:ext uri="{FF2B5EF4-FFF2-40B4-BE49-F238E27FC236}">
                <a16:creationId xmlns:a16="http://schemas.microsoft.com/office/drawing/2014/main" id="{FCC4EE2B-8EE5-D756-523A-1755000D7610}"/>
              </a:ext>
            </a:extLst>
          </p:cNvPr>
          <p:cNvPicPr>
            <a:picLocks noChangeAspect="1"/>
          </p:cNvPicPr>
          <p:nvPr/>
        </p:nvPicPr>
        <p:blipFill>
          <a:blip r:embed="rId10"/>
          <a:stretch>
            <a:fillRect/>
          </a:stretch>
        </p:blipFill>
        <p:spPr>
          <a:xfrm>
            <a:off x="6739199" y="1768007"/>
            <a:ext cx="2034208" cy="1224094"/>
          </a:xfrm>
          <a:prstGeom prst="rect">
            <a:avLst/>
          </a:prstGeom>
        </p:spPr>
      </p:pic>
      <p:pic>
        <p:nvPicPr>
          <p:cNvPr id="9" name="Picture 8">
            <a:extLst>
              <a:ext uri="{FF2B5EF4-FFF2-40B4-BE49-F238E27FC236}">
                <a16:creationId xmlns:a16="http://schemas.microsoft.com/office/drawing/2014/main" id="{45641698-C6E2-AC2C-C879-09AF44EDA711}"/>
              </a:ext>
            </a:extLst>
          </p:cNvPr>
          <p:cNvPicPr>
            <a:picLocks noChangeAspect="1"/>
          </p:cNvPicPr>
          <p:nvPr/>
        </p:nvPicPr>
        <p:blipFill>
          <a:blip r:embed="rId11"/>
          <a:stretch>
            <a:fillRect/>
          </a:stretch>
        </p:blipFill>
        <p:spPr>
          <a:xfrm>
            <a:off x="9579412" y="5419489"/>
            <a:ext cx="2100423" cy="628068"/>
          </a:xfrm>
          <a:prstGeom prst="rect">
            <a:avLst/>
          </a:prstGeom>
        </p:spPr>
      </p:pic>
      <p:pic>
        <p:nvPicPr>
          <p:cNvPr id="11" name="Picture 10">
            <a:extLst>
              <a:ext uri="{FF2B5EF4-FFF2-40B4-BE49-F238E27FC236}">
                <a16:creationId xmlns:a16="http://schemas.microsoft.com/office/drawing/2014/main" id="{D89D4D3D-5785-8FC3-FE78-FD1F6D1F5B3F}"/>
              </a:ext>
            </a:extLst>
          </p:cNvPr>
          <p:cNvPicPr>
            <a:picLocks noChangeAspect="1"/>
          </p:cNvPicPr>
          <p:nvPr/>
        </p:nvPicPr>
        <p:blipFill>
          <a:blip r:embed="rId12"/>
          <a:stretch>
            <a:fillRect/>
          </a:stretch>
        </p:blipFill>
        <p:spPr>
          <a:xfrm>
            <a:off x="6726037" y="5429313"/>
            <a:ext cx="1193800" cy="1155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
                                        </p:tgtEl>
                                        <p:attrNameLst>
                                          <p:attrName>style.visibility</p:attrName>
                                        </p:attrNameLst>
                                      </p:cBhvr>
                                      <p:to>
                                        <p:strVal val="visible"/>
                                      </p:to>
                                    </p:set>
                                    <p:animEffect transition="in" filter="fade">
                                      <p:cBhvr>
                                        <p:cTn id="11" dur="750"/>
                                        <p:tgtEl>
                                          <p:spTgt spid="122"/>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750"/>
                                        <p:tgtEl>
                                          <p:spTgt spid="12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750"/>
                                        <p:tgtEl>
                                          <p:spTgt spid="130"/>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750"/>
                                        <p:tgtEl>
                                          <p:spTgt spid="131"/>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fade">
                                      <p:cBhvr>
                                        <p:cTn id="27" dur="750"/>
                                        <p:tgtEl>
                                          <p:spTgt spid="132"/>
                                        </p:tgtEl>
                                      </p:cBhvr>
                                    </p:animEffect>
                                  </p:childTnLst>
                                </p:cTn>
                              </p:par>
                            </p:childTnLst>
                          </p:cTn>
                        </p:par>
                        <p:par>
                          <p:cTn id="28" fill="hold">
                            <p:stCondLst>
                              <p:cond delay="4250"/>
                            </p:stCondLst>
                            <p:childTnLst>
                              <p:par>
                                <p:cTn id="29" presetID="10" presetClass="entr" presetSubtype="0" fill="hold" nodeType="afterEffect">
                                  <p:stCondLst>
                                    <p:cond delay="0"/>
                                  </p:stCondLst>
                                  <p:childTnLst>
                                    <p:set>
                                      <p:cBhvr>
                                        <p:cTn id="30" dur="1" fill="hold">
                                          <p:stCondLst>
                                            <p:cond delay="0"/>
                                          </p:stCondLst>
                                        </p:cTn>
                                        <p:tgtEl>
                                          <p:spTgt spid="134"/>
                                        </p:tgtEl>
                                        <p:attrNameLst>
                                          <p:attrName>style.visibility</p:attrName>
                                        </p:attrNameLst>
                                      </p:cBhvr>
                                      <p:to>
                                        <p:strVal val="visible"/>
                                      </p:to>
                                    </p:set>
                                    <p:animEffect transition="in" filter="fade">
                                      <p:cBhvr>
                                        <p:cTn id="31" dur="75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7" descr="A picture containing indoor, sitting, piece, sink&#10;&#10;Description automatically generated"/>
          <p:cNvPicPr preferRelativeResize="0"/>
          <p:nvPr/>
        </p:nvPicPr>
        <p:blipFill rotWithShape="1">
          <a:blip r:embed="rId3">
            <a:alphaModFix/>
          </a:blip>
          <a:srcRect t="5049" r="622" b="11100"/>
          <a:stretch/>
        </p:blipFill>
        <p:spPr>
          <a:xfrm>
            <a:off x="0" y="0"/>
            <a:ext cx="12192000" cy="6858000"/>
          </a:xfrm>
          <a:prstGeom prst="rect">
            <a:avLst/>
          </a:prstGeom>
          <a:noFill/>
          <a:ln>
            <a:noFill/>
          </a:ln>
        </p:spPr>
      </p:pic>
      <p:sp>
        <p:nvSpPr>
          <p:cNvPr id="141" name="Google Shape;141;p7"/>
          <p:cNvSpPr/>
          <p:nvPr/>
        </p:nvSpPr>
        <p:spPr>
          <a:xfrm>
            <a:off x="0" y="-60960"/>
            <a:ext cx="12192000" cy="6918960"/>
          </a:xfrm>
          <a:prstGeom prst="rect">
            <a:avLst/>
          </a:prstGeom>
          <a:solidFill>
            <a:schemeClr val="dk1">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42" name="Google Shape;142;p7"/>
          <p:cNvSpPr txBox="1"/>
          <p:nvPr/>
        </p:nvSpPr>
        <p:spPr>
          <a:xfrm>
            <a:off x="712913" y="443297"/>
            <a:ext cx="3623472" cy="48628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ROOM PRICING</a:t>
            </a:r>
            <a:endParaRPr dirty="0"/>
          </a:p>
        </p:txBody>
      </p:sp>
      <p:sp>
        <p:nvSpPr>
          <p:cNvPr id="143" name="Google Shape;143;p7"/>
          <p:cNvSpPr/>
          <p:nvPr/>
        </p:nvSpPr>
        <p:spPr>
          <a:xfrm>
            <a:off x="712913" y="826910"/>
            <a:ext cx="10801425" cy="1384954"/>
          </a:xfrm>
          <a:prstGeom prst="rect">
            <a:avLst/>
          </a:prstGeom>
          <a:noFill/>
          <a:ln>
            <a:noFill/>
          </a:ln>
        </p:spPr>
        <p:txBody>
          <a:bodyPr spcFirstLastPara="1" wrap="square" lIns="91425" tIns="45700" rIns="91425" bIns="45700" anchor="t" anchorCtr="0">
            <a:spAutoFit/>
          </a:bodyPr>
          <a:lstStyle/>
          <a:p>
            <a:pPr algn="just">
              <a:lnSpc>
                <a:spcPct val="120000"/>
              </a:lnSpc>
            </a:pPr>
            <a:r>
              <a:rPr lang="en-US" sz="1400" b="0" i="0" u="none" strike="noStrike" cap="none" dirty="0">
                <a:solidFill>
                  <a:srgbClr val="F15A22"/>
                </a:solidFill>
                <a:latin typeface="Lato"/>
                <a:ea typeface="Lato"/>
                <a:cs typeface="Lato"/>
                <a:sym typeface="Lato"/>
              </a:rPr>
              <a:t>General Information. </a:t>
            </a:r>
            <a:r>
              <a:rPr lang="en-US" dirty="0">
                <a:solidFill>
                  <a:schemeClr val="lt1"/>
                </a:solidFill>
                <a:latin typeface="Lato"/>
                <a:ea typeface="Lato"/>
                <a:cs typeface="Lato"/>
                <a:sym typeface="Lato"/>
              </a:rPr>
              <a:t>All of our Corporate packages are available from Monday to Saturday, with groups over 18 players available Monday – Friday only. W</a:t>
            </a:r>
            <a:r>
              <a:rPr lang="en-US" sz="1400" b="0" i="0" u="none" strike="noStrike" cap="none" dirty="0">
                <a:solidFill>
                  <a:schemeClr val="lt1"/>
                </a:solidFill>
                <a:latin typeface="Lato"/>
                <a:ea typeface="Lato"/>
                <a:cs typeface="Lato"/>
                <a:sym typeface="Lato"/>
              </a:rPr>
              <a:t>e have </a:t>
            </a:r>
            <a:r>
              <a:rPr lang="en-US" dirty="0">
                <a:solidFill>
                  <a:schemeClr val="lt1"/>
                </a:solidFill>
                <a:latin typeface="Lato"/>
                <a:ea typeface="Lato"/>
                <a:cs typeface="Lato"/>
                <a:sym typeface="Lato"/>
              </a:rPr>
              <a:t>four Escape Rooms</a:t>
            </a:r>
            <a:r>
              <a:rPr lang="en-US" sz="1400" b="0" i="0" u="none" strike="noStrike" cap="none" dirty="0">
                <a:solidFill>
                  <a:schemeClr val="lt1"/>
                </a:solidFill>
                <a:latin typeface="Lato"/>
                <a:ea typeface="Lato"/>
                <a:cs typeface="Lato"/>
                <a:sym typeface="Lato"/>
              </a:rPr>
              <a:t>, and a maximum of </a:t>
            </a:r>
            <a:r>
              <a:rPr lang="en-US" dirty="0">
                <a:solidFill>
                  <a:schemeClr val="lt1"/>
                </a:solidFill>
                <a:latin typeface="Lato"/>
                <a:ea typeface="Lato"/>
                <a:cs typeface="Lato"/>
                <a:sym typeface="Lato"/>
              </a:rPr>
              <a:t>six</a:t>
            </a:r>
            <a:r>
              <a:rPr lang="en-US" sz="1400" b="0" i="0" u="none" strike="noStrike" cap="none" dirty="0">
                <a:solidFill>
                  <a:schemeClr val="lt1"/>
                </a:solidFill>
                <a:latin typeface="Lato"/>
                <a:ea typeface="Lato"/>
                <a:cs typeface="Lato"/>
                <a:sym typeface="Lato"/>
              </a:rPr>
              <a:t> people can play per room giving a total capacity of </a:t>
            </a:r>
            <a:r>
              <a:rPr lang="en-US" dirty="0">
                <a:solidFill>
                  <a:schemeClr val="lt1"/>
                </a:solidFill>
                <a:latin typeface="Lato"/>
                <a:ea typeface="Lato"/>
                <a:cs typeface="Lato"/>
                <a:sym typeface="Lato"/>
              </a:rPr>
              <a:t>24</a:t>
            </a:r>
            <a:r>
              <a:rPr lang="en-US" sz="1400" b="0" i="0" u="none" strike="noStrike" cap="none" dirty="0">
                <a:solidFill>
                  <a:schemeClr val="lt1"/>
                </a:solidFill>
                <a:latin typeface="Lato"/>
                <a:ea typeface="Lato"/>
                <a:cs typeface="Lato"/>
                <a:sym typeface="Lato"/>
              </a:rPr>
              <a:t> players </a:t>
            </a:r>
            <a:r>
              <a:rPr lang="en-US" dirty="0">
                <a:solidFill>
                  <a:schemeClr val="lt1"/>
                </a:solidFill>
                <a:latin typeface="Lato"/>
                <a:ea typeface="Lato"/>
                <a:cs typeface="Lato"/>
                <a:sym typeface="Lato"/>
              </a:rPr>
              <a:t>all playing at the same time. If your group has 19 players or more, you will have exclusive use of our venue for your session. This allows you to choose which games you want to play on arrival and how many play in each room (up to a maximum of 6 per room). </a:t>
            </a:r>
            <a:r>
              <a:rPr lang="en-US" sz="1400" b="0" i="0" u="none" strike="noStrike" cap="none" dirty="0">
                <a:solidFill>
                  <a:schemeClr val="lt1"/>
                </a:solidFill>
                <a:latin typeface="Lato"/>
                <a:ea typeface="Lato"/>
                <a:cs typeface="Lato"/>
                <a:sym typeface="Lato"/>
              </a:rPr>
              <a:t>For groups larger than </a:t>
            </a:r>
            <a:r>
              <a:rPr lang="en-US" dirty="0">
                <a:solidFill>
                  <a:schemeClr val="lt1"/>
                </a:solidFill>
                <a:latin typeface="Lato"/>
                <a:ea typeface="Lato"/>
                <a:cs typeface="Lato"/>
                <a:sym typeface="Lato"/>
              </a:rPr>
              <a:t>24</a:t>
            </a:r>
            <a:r>
              <a:rPr lang="en-US" sz="1400" b="0" i="0" u="none" strike="noStrike" cap="none" dirty="0">
                <a:solidFill>
                  <a:schemeClr val="lt1"/>
                </a:solidFill>
                <a:latin typeface="Lato"/>
                <a:ea typeface="Lato"/>
                <a:cs typeface="Lato"/>
                <a:sym typeface="Lato"/>
              </a:rPr>
              <a:t>, we can run two rounds of games across two sessions. </a:t>
            </a:r>
          </a:p>
        </p:txBody>
      </p:sp>
      <p:sp>
        <p:nvSpPr>
          <p:cNvPr id="144" name="Google Shape;144;p7"/>
          <p:cNvSpPr/>
          <p:nvPr/>
        </p:nvSpPr>
        <p:spPr>
          <a:xfrm>
            <a:off x="712913" y="3838914"/>
            <a:ext cx="10801437" cy="867890"/>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Game Times and Arrival. </a:t>
            </a:r>
            <a:r>
              <a:rPr lang="en-US" dirty="0">
                <a:solidFill>
                  <a:srgbClr val="F2F2F2"/>
                </a:solidFill>
                <a:latin typeface="Lato"/>
                <a:ea typeface="Lato"/>
                <a:cs typeface="Lato"/>
                <a:sym typeface="Lato"/>
              </a:rPr>
              <a:t>Our Games run from </a:t>
            </a:r>
            <a:r>
              <a:rPr lang="en-US" sz="1400" b="0" i="0" u="none" strike="noStrike" cap="none" dirty="0">
                <a:solidFill>
                  <a:srgbClr val="F2F2F2"/>
                </a:solidFill>
                <a:latin typeface="Lato"/>
                <a:ea typeface="Lato"/>
                <a:cs typeface="Lato"/>
                <a:sym typeface="Lato"/>
              </a:rPr>
              <a:t>10am until 10pm, 7 days per week</a:t>
            </a:r>
            <a:r>
              <a:rPr lang="en-US" dirty="0">
                <a:solidFill>
                  <a:srgbClr val="F2F2F2"/>
                </a:solidFill>
                <a:latin typeface="Lato"/>
                <a:ea typeface="Lato"/>
                <a:cs typeface="Lato"/>
                <a:sym typeface="Lato"/>
              </a:rPr>
              <a:t>.</a:t>
            </a:r>
            <a:r>
              <a:rPr lang="en-US" sz="1400" b="0" i="0" u="none" strike="noStrike" cap="none" dirty="0">
                <a:solidFill>
                  <a:srgbClr val="F2F2F2"/>
                </a:solidFill>
                <a:latin typeface="Lato"/>
                <a:ea typeface="Lato"/>
                <a:cs typeface="Lato"/>
                <a:sym typeface="Lato"/>
              </a:rPr>
              <a:t> </a:t>
            </a:r>
            <a:r>
              <a:rPr lang="en-US" dirty="0">
                <a:solidFill>
                  <a:srgbClr val="F2F2F2"/>
                </a:solidFill>
                <a:latin typeface="Lato"/>
                <a:ea typeface="Lato"/>
                <a:cs typeface="Lato"/>
                <a:sym typeface="Lato"/>
              </a:rPr>
              <a:t>Actual </a:t>
            </a:r>
            <a:r>
              <a:rPr lang="en-US" sz="1400" b="0" i="0" u="none" strike="noStrike" cap="none" dirty="0">
                <a:solidFill>
                  <a:srgbClr val="F2F2F2"/>
                </a:solidFill>
                <a:latin typeface="Lato"/>
                <a:ea typeface="Lato"/>
                <a:cs typeface="Lato"/>
                <a:sym typeface="Lato"/>
              </a:rPr>
              <a:t>start times </a:t>
            </a:r>
            <a:r>
              <a:rPr lang="en-US" sz="1400" b="0" i="0" u="none" strike="noStrike" cap="none" dirty="0">
                <a:solidFill>
                  <a:schemeClr val="lt1"/>
                </a:solidFill>
                <a:latin typeface="Lato"/>
                <a:ea typeface="Lato"/>
                <a:cs typeface="Lato"/>
                <a:sym typeface="Lato"/>
              </a:rPr>
              <a:t>can be found on our website. However, we do require guests to arrive 20 minutes prior to your start time in order to allow players to use our facilities, sign waivers</a:t>
            </a:r>
            <a:r>
              <a:rPr lang="en-US" dirty="0">
                <a:solidFill>
                  <a:schemeClr val="lt1"/>
                </a:solidFill>
                <a:latin typeface="Lato"/>
                <a:ea typeface="Lato"/>
                <a:cs typeface="Lato"/>
                <a:sym typeface="Lato"/>
              </a:rPr>
              <a:t>, undertake a game briefing and to relax.</a:t>
            </a:r>
            <a:endParaRPr dirty="0"/>
          </a:p>
        </p:txBody>
      </p:sp>
      <p:sp>
        <p:nvSpPr>
          <p:cNvPr id="146" name="Google Shape;146;p7"/>
          <p:cNvSpPr/>
          <p:nvPr/>
        </p:nvSpPr>
        <p:spPr>
          <a:xfrm>
            <a:off x="712402" y="2161532"/>
            <a:ext cx="2842557" cy="112642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Number of Players</a:t>
            </a:r>
            <a:endParaRPr dirty="0"/>
          </a:p>
          <a:p>
            <a:pPr>
              <a:lnSpc>
                <a:spcPct val="120000"/>
              </a:lnSpc>
            </a:pPr>
            <a:endParaRPr lang="en-US" dirty="0">
              <a:solidFill>
                <a:srgbClr val="F15A22"/>
              </a:solidFill>
              <a:latin typeface="Lato"/>
              <a:ea typeface="Lato"/>
              <a:cs typeface="Lato"/>
              <a:sym typeface="Lato"/>
            </a:endParaRPr>
          </a:p>
          <a:p>
            <a:pPr marR="0" lvl="0" algn="l" rtl="0">
              <a:lnSpc>
                <a:spcPct val="120000"/>
              </a:lnSpc>
              <a:spcBef>
                <a:spcPts val="0"/>
              </a:spcBef>
              <a:spcAft>
                <a:spcPts val="0"/>
              </a:spcAft>
            </a:pPr>
            <a:r>
              <a:rPr lang="en-US" dirty="0">
                <a:solidFill>
                  <a:schemeClr val="bg1"/>
                </a:solidFill>
                <a:latin typeface="Lato"/>
                <a:ea typeface="Lato"/>
                <a:cs typeface="Lato"/>
                <a:sym typeface="Lato"/>
              </a:rPr>
              <a:t>1</a:t>
            </a:r>
            <a:r>
              <a:rPr lang="en-US" dirty="0">
                <a:solidFill>
                  <a:schemeClr val="lt1"/>
                </a:solidFill>
                <a:latin typeface="Lato"/>
                <a:ea typeface="Lato"/>
                <a:cs typeface="Lato"/>
                <a:sym typeface="Lato"/>
              </a:rPr>
              <a:t>2-24</a:t>
            </a:r>
            <a:r>
              <a:rPr lang="en-US" sz="1400" b="0" i="0" u="none" strike="noStrike" cap="none" dirty="0">
                <a:solidFill>
                  <a:schemeClr val="lt1"/>
                </a:solidFill>
                <a:latin typeface="Lato"/>
                <a:ea typeface="Lato"/>
                <a:cs typeface="Lato"/>
                <a:sym typeface="Lato"/>
              </a:rPr>
              <a:t> players</a:t>
            </a:r>
            <a:endParaRPr dirty="0">
              <a:solidFill>
                <a:schemeClr val="lt1"/>
              </a:solidFill>
            </a:endParaRPr>
          </a:p>
          <a:p>
            <a:pPr>
              <a:lnSpc>
                <a:spcPct val="120000"/>
              </a:lnSpc>
            </a:pPr>
            <a:r>
              <a:rPr lang="en-US" dirty="0">
                <a:solidFill>
                  <a:schemeClr val="lt1"/>
                </a:solidFill>
                <a:latin typeface="Lato"/>
                <a:ea typeface="Lato"/>
                <a:cs typeface="Lato"/>
                <a:sym typeface="Lato"/>
              </a:rPr>
              <a:t>19</a:t>
            </a:r>
            <a:r>
              <a:rPr lang="en-US" sz="1400" b="0" i="0" u="none" strike="noStrike" cap="none" dirty="0">
                <a:solidFill>
                  <a:schemeClr val="lt1"/>
                </a:solidFill>
                <a:latin typeface="Lato"/>
                <a:ea typeface="Lato"/>
                <a:cs typeface="Lato"/>
                <a:sym typeface="Lato"/>
              </a:rPr>
              <a:t> or more  </a:t>
            </a:r>
            <a:r>
              <a:rPr lang="en-US" dirty="0">
                <a:solidFill>
                  <a:schemeClr val="lt1"/>
                </a:solidFill>
                <a:latin typeface="Lato"/>
                <a:ea typeface="Lato"/>
                <a:cs typeface="Lato"/>
                <a:sym typeface="Lato"/>
              </a:rPr>
              <a:t>- </a:t>
            </a:r>
            <a:r>
              <a:rPr lang="en-US" i="1" dirty="0">
                <a:solidFill>
                  <a:schemeClr val="lt1"/>
                </a:solidFill>
                <a:latin typeface="Lato"/>
                <a:ea typeface="Lato"/>
                <a:cs typeface="Lato"/>
                <a:sym typeface="Lato"/>
              </a:rPr>
              <a:t>(Mon-Fri only)</a:t>
            </a:r>
            <a:endParaRPr i="1" dirty="0">
              <a:solidFill>
                <a:schemeClr val="lt1"/>
              </a:solidFill>
            </a:endParaRPr>
          </a:p>
        </p:txBody>
      </p:sp>
      <p:sp>
        <p:nvSpPr>
          <p:cNvPr id="147" name="Google Shape;147;p7"/>
          <p:cNvSpPr/>
          <p:nvPr/>
        </p:nvSpPr>
        <p:spPr>
          <a:xfrm>
            <a:off x="3523283" y="2161532"/>
            <a:ext cx="3251829" cy="138495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Cost for 1 Game (1 hour plus)</a:t>
            </a:r>
            <a:endParaRPr dirty="0"/>
          </a:p>
          <a:p>
            <a:pPr>
              <a:lnSpc>
                <a:spcPct val="120000"/>
              </a:lnSpc>
            </a:pPr>
            <a:r>
              <a:rPr lang="en-US" i="1" dirty="0">
                <a:solidFill>
                  <a:srgbClr val="F15A22"/>
                </a:solidFill>
                <a:latin typeface="Lato"/>
                <a:ea typeface="Lato"/>
                <a:cs typeface="Lato"/>
              </a:rPr>
              <a:t>No catering is available for this option</a:t>
            </a:r>
            <a:endParaRPr lang="en-US" dirty="0">
              <a:solidFill>
                <a:srgbClr val="F15A22"/>
              </a:solidFill>
            </a:endParaRPr>
          </a:p>
          <a:p>
            <a:pPr>
              <a:lnSpc>
                <a:spcPct val="120000"/>
              </a:lnSpc>
            </a:pPr>
            <a:r>
              <a:rPr lang="en-US" sz="1400" b="0" i="0" u="none" strike="noStrike" cap="none" dirty="0">
                <a:solidFill>
                  <a:schemeClr val="lt1"/>
                </a:solidFill>
                <a:latin typeface="Lato"/>
                <a:ea typeface="Lato"/>
                <a:cs typeface="Lato"/>
                <a:sym typeface="Lato"/>
              </a:rPr>
              <a:t>$</a:t>
            </a:r>
            <a:r>
              <a:rPr lang="en-US" dirty="0">
                <a:solidFill>
                  <a:schemeClr val="lt1"/>
                </a:solidFill>
                <a:latin typeface="Lato"/>
                <a:ea typeface="Lato"/>
                <a:cs typeface="Lato"/>
                <a:sym typeface="Lato"/>
              </a:rPr>
              <a:t>40</a:t>
            </a:r>
            <a:r>
              <a:rPr lang="en-US" sz="1400" b="0" i="0" u="none" strike="noStrike" cap="none" dirty="0">
                <a:solidFill>
                  <a:schemeClr val="lt1"/>
                </a:solidFill>
                <a:latin typeface="Lato"/>
                <a:ea typeface="Lato"/>
                <a:cs typeface="Lato"/>
                <a:sym typeface="Lato"/>
              </a:rPr>
              <a:t> per player</a:t>
            </a:r>
            <a:endParaRPr dirty="0">
              <a:solidFill>
                <a:schemeClr val="lt1"/>
              </a:solidFill>
            </a:endParaRPr>
          </a:p>
          <a:p>
            <a:pPr marL="0" marR="0" lvl="0" indent="0" algn="l" rtl="0">
              <a:lnSpc>
                <a:spcPct val="120000"/>
              </a:lnSpc>
              <a:spcBef>
                <a:spcPts val="0"/>
              </a:spcBef>
              <a:spcAft>
                <a:spcPts val="0"/>
              </a:spcAft>
              <a:buNone/>
            </a:pPr>
            <a:r>
              <a:rPr lang="en-US" dirty="0">
                <a:solidFill>
                  <a:schemeClr val="lt1"/>
                </a:solidFill>
                <a:latin typeface="Lato"/>
                <a:ea typeface="Lato"/>
                <a:cs typeface="Lato"/>
                <a:sym typeface="Lato"/>
              </a:rPr>
              <a:t>Exclusive</a:t>
            </a:r>
            <a:r>
              <a:rPr lang="en-US" sz="1400" b="0" i="0" u="none" strike="noStrike" cap="none" dirty="0">
                <a:solidFill>
                  <a:schemeClr val="lt1"/>
                </a:solidFill>
                <a:latin typeface="Lato"/>
                <a:ea typeface="Lato"/>
                <a:cs typeface="Lato"/>
                <a:sym typeface="Lato"/>
              </a:rPr>
              <a:t> venue use</a:t>
            </a:r>
            <a:endParaRPr lang="en-US" sz="1400" b="0" i="0" u="none" strike="noStrike" cap="none" dirty="0">
              <a:solidFill>
                <a:schemeClr val="lt1"/>
              </a:solidFill>
              <a:latin typeface="Lato"/>
              <a:ea typeface="Lato"/>
              <a:cs typeface="Lato"/>
            </a:endParaRPr>
          </a:p>
          <a:p>
            <a:pPr marL="0" marR="0" lvl="0" indent="0" algn="l" rtl="0">
              <a:lnSpc>
                <a:spcPct val="120000"/>
              </a:lnSpc>
              <a:spcBef>
                <a:spcPts val="0"/>
              </a:spcBef>
              <a:spcAft>
                <a:spcPts val="0"/>
              </a:spcAft>
              <a:buNone/>
            </a:pPr>
            <a:endParaRPr lang="en-US" i="1" dirty="0">
              <a:solidFill>
                <a:schemeClr val="lt1"/>
              </a:solidFill>
              <a:latin typeface="Lato"/>
              <a:ea typeface="Lato"/>
              <a:cs typeface="Lato"/>
            </a:endParaRPr>
          </a:p>
        </p:txBody>
      </p:sp>
      <p:sp>
        <p:nvSpPr>
          <p:cNvPr id="148" name="Google Shape;148;p7"/>
          <p:cNvSpPr/>
          <p:nvPr/>
        </p:nvSpPr>
        <p:spPr>
          <a:xfrm>
            <a:off x="6868222" y="2161531"/>
            <a:ext cx="4610865" cy="138495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Cost for 2 Games (2.5 hours plus)</a:t>
            </a:r>
            <a:endParaRPr dirty="0"/>
          </a:p>
          <a:p>
            <a:pPr>
              <a:lnSpc>
                <a:spcPct val="120000"/>
              </a:lnSpc>
            </a:pPr>
            <a:r>
              <a:rPr lang="en-US" i="1" dirty="0">
                <a:solidFill>
                  <a:srgbClr val="F15A22"/>
                </a:solidFill>
                <a:latin typeface="Lato"/>
                <a:ea typeface="Lato"/>
                <a:cs typeface="Lato"/>
              </a:rPr>
              <a:t>Catering available</a:t>
            </a:r>
            <a:endParaRPr lang="en-US" dirty="0">
              <a:solidFill>
                <a:srgbClr val="F15A22"/>
              </a:solidFill>
            </a:endParaRPr>
          </a:p>
          <a:p>
            <a:pPr marL="0" marR="0" lvl="0" indent="0" algn="l" rtl="0">
              <a:lnSpc>
                <a:spcPct val="120000"/>
              </a:lnSpc>
              <a:spcBef>
                <a:spcPts val="0"/>
              </a:spcBef>
              <a:spcAft>
                <a:spcPts val="0"/>
              </a:spcAft>
              <a:buNone/>
            </a:pPr>
            <a:r>
              <a:rPr lang="en-US" sz="1400" b="0" i="0" u="none" strike="noStrike" cap="none" dirty="0">
                <a:solidFill>
                  <a:schemeClr val="lt1"/>
                </a:solidFill>
                <a:latin typeface="Lato"/>
                <a:ea typeface="Lato"/>
                <a:cs typeface="Lato"/>
                <a:sym typeface="Lato"/>
              </a:rPr>
              <a:t>$</a:t>
            </a:r>
            <a:r>
              <a:rPr lang="en-US" dirty="0">
                <a:solidFill>
                  <a:schemeClr val="lt1"/>
                </a:solidFill>
                <a:latin typeface="Lato"/>
                <a:ea typeface="Lato"/>
                <a:cs typeface="Lato"/>
                <a:sym typeface="Lato"/>
              </a:rPr>
              <a:t>75</a:t>
            </a:r>
            <a:r>
              <a:rPr lang="en-US" sz="1400" b="0" i="0" u="none" strike="noStrike" cap="none" dirty="0">
                <a:solidFill>
                  <a:schemeClr val="lt1"/>
                </a:solidFill>
                <a:latin typeface="Lato"/>
                <a:ea typeface="Lato"/>
                <a:cs typeface="Lato"/>
                <a:sym typeface="Lato"/>
              </a:rPr>
              <a:t> per player</a:t>
            </a:r>
            <a:endParaRPr dirty="0"/>
          </a:p>
          <a:p>
            <a:pPr marL="0" marR="0" lvl="0" indent="0" algn="l" rtl="0">
              <a:lnSpc>
                <a:spcPct val="120000"/>
              </a:lnSpc>
              <a:spcBef>
                <a:spcPts val="0"/>
              </a:spcBef>
              <a:spcAft>
                <a:spcPts val="0"/>
              </a:spcAft>
              <a:buNone/>
            </a:pPr>
            <a:r>
              <a:rPr lang="en-US" dirty="0">
                <a:solidFill>
                  <a:schemeClr val="lt1"/>
                </a:solidFill>
                <a:latin typeface="Lato"/>
                <a:ea typeface="Lato"/>
                <a:cs typeface="Lato"/>
                <a:sym typeface="Lato"/>
              </a:rPr>
              <a:t>Exclusive</a:t>
            </a:r>
            <a:r>
              <a:rPr lang="en-US" sz="1400" b="0" i="0" u="none" strike="noStrike" cap="none" dirty="0">
                <a:solidFill>
                  <a:schemeClr val="lt1"/>
                </a:solidFill>
                <a:latin typeface="Lato"/>
                <a:ea typeface="Lato"/>
                <a:cs typeface="Lato"/>
                <a:sym typeface="Lato"/>
              </a:rPr>
              <a:t> venue use</a:t>
            </a:r>
            <a:endParaRPr lang="en-US" sz="1400" b="0" i="0" u="none" strike="noStrike" cap="none" dirty="0">
              <a:solidFill>
                <a:schemeClr val="lt1"/>
              </a:solidFill>
              <a:latin typeface="Lato"/>
              <a:ea typeface="Lato"/>
              <a:cs typeface="Lato"/>
            </a:endParaRPr>
          </a:p>
          <a:p>
            <a:pPr marL="0" marR="0" lvl="0" indent="0" algn="l" rtl="0">
              <a:lnSpc>
                <a:spcPct val="120000"/>
              </a:lnSpc>
              <a:spcBef>
                <a:spcPts val="0"/>
              </a:spcBef>
              <a:spcAft>
                <a:spcPts val="0"/>
              </a:spcAft>
              <a:buNone/>
            </a:pPr>
            <a:endParaRPr lang="en-US" i="1" dirty="0">
              <a:solidFill>
                <a:schemeClr val="lt1"/>
              </a:solidFill>
              <a:latin typeface="Lato"/>
              <a:ea typeface="Lato"/>
              <a:cs typeface="Lato"/>
            </a:endParaRPr>
          </a:p>
        </p:txBody>
      </p:sp>
      <p:sp>
        <p:nvSpPr>
          <p:cNvPr id="149" name="Google Shape;149;p7"/>
          <p:cNvSpPr/>
          <p:nvPr/>
        </p:nvSpPr>
        <p:spPr>
          <a:xfrm>
            <a:off x="712913" y="5006013"/>
            <a:ext cx="9204086" cy="1126422"/>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Game Length. </a:t>
            </a:r>
            <a:r>
              <a:rPr lang="en-US" sz="1400" b="0" i="0" u="none" strike="noStrike" cap="none" dirty="0">
                <a:solidFill>
                  <a:schemeClr val="lt1"/>
                </a:solidFill>
                <a:latin typeface="Lato"/>
                <a:ea typeface="Lato"/>
                <a:cs typeface="Lato"/>
                <a:sym typeface="Lato"/>
              </a:rPr>
              <a:t>Each game </a:t>
            </a:r>
            <a:r>
              <a:rPr lang="en-US" dirty="0">
                <a:solidFill>
                  <a:schemeClr val="lt1"/>
                </a:solidFill>
                <a:latin typeface="Lato"/>
                <a:ea typeface="Lato"/>
                <a:cs typeface="Lato"/>
                <a:sym typeface="Lato"/>
              </a:rPr>
              <a:t>runs for</a:t>
            </a:r>
            <a:r>
              <a:rPr lang="en-US" sz="1400" b="0" i="0" u="none" strike="noStrike" cap="none" dirty="0">
                <a:solidFill>
                  <a:schemeClr val="lt1"/>
                </a:solidFill>
                <a:latin typeface="Lato"/>
                <a:ea typeface="Lato"/>
                <a:cs typeface="Lato"/>
                <a:sym typeface="Lato"/>
              </a:rPr>
              <a:t> 1 hour, unless your team manages to complete the room earlier. At the end of the game each team's dedicated Games Master will run through a debrief and take photos of the team inside the room</a:t>
            </a:r>
            <a:r>
              <a:rPr lang="en-US" dirty="0">
                <a:solidFill>
                  <a:schemeClr val="lt1"/>
                </a:solidFill>
                <a:latin typeface="Lato"/>
                <a:ea typeface="Lato"/>
                <a:cs typeface="Lato"/>
                <a:sym typeface="Lato"/>
              </a:rPr>
              <a:t>. Photos will be sent to the details completed on the players waiver</a:t>
            </a:r>
            <a:r>
              <a:rPr lang="en-US" sz="1400" b="0" i="0" u="none" strike="noStrike" cap="none" dirty="0">
                <a:solidFill>
                  <a:schemeClr val="lt1"/>
                </a:solidFill>
                <a:latin typeface="Lato"/>
                <a:ea typeface="Lato"/>
                <a:cs typeface="Lato"/>
                <a:sym typeface="Lato"/>
              </a:rPr>
              <a:t>. Allow approximately 10 minutes for debrief and photos. </a:t>
            </a:r>
          </a:p>
        </p:txBody>
      </p:sp>
      <p:pic>
        <p:nvPicPr>
          <p:cNvPr id="2" name="Picture 1">
            <a:extLst>
              <a:ext uri="{FF2B5EF4-FFF2-40B4-BE49-F238E27FC236}">
                <a16:creationId xmlns:a16="http://schemas.microsoft.com/office/drawing/2014/main" id="{3BE76B80-F415-409A-D176-9C1F505BBCE5}"/>
              </a:ext>
            </a:extLst>
          </p:cNvPr>
          <p:cNvPicPr>
            <a:picLocks noChangeAspect="1"/>
          </p:cNvPicPr>
          <p:nvPr/>
        </p:nvPicPr>
        <p:blipFill>
          <a:blip r:embed="rId4"/>
          <a:stretch>
            <a:fillRect/>
          </a:stretch>
        </p:blipFill>
        <p:spPr>
          <a:xfrm>
            <a:off x="10111953" y="4706804"/>
            <a:ext cx="1741222" cy="19156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fade">
                                      <p:cBhvr>
                                        <p:cTn id="11" dur="750"/>
                                        <p:tgtEl>
                                          <p:spTgt spid="143"/>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44"/>
                                        </p:tgtEl>
                                        <p:attrNameLst>
                                          <p:attrName>style.visibility</p:attrName>
                                        </p:attrNameLst>
                                      </p:cBhvr>
                                      <p:to>
                                        <p:strVal val="visible"/>
                                      </p:to>
                                    </p:set>
                                    <p:animEffect transition="in" filter="fade">
                                      <p:cBhvr>
                                        <p:cTn id="15" dur="750"/>
                                        <p:tgtEl>
                                          <p:spTgt spid="14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750"/>
                                        <p:tgtEl>
                                          <p:spTgt spid="146"/>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147"/>
                                        </p:tgtEl>
                                        <p:attrNameLst>
                                          <p:attrName>style.visibility</p:attrName>
                                        </p:attrNameLst>
                                      </p:cBhvr>
                                      <p:to>
                                        <p:strVal val="visible"/>
                                      </p:to>
                                    </p:set>
                                    <p:animEffect transition="in" filter="fade">
                                      <p:cBhvr>
                                        <p:cTn id="23" dur="750"/>
                                        <p:tgtEl>
                                          <p:spTgt spid="147"/>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48"/>
                                        </p:tgtEl>
                                        <p:attrNameLst>
                                          <p:attrName>style.visibility</p:attrName>
                                        </p:attrNameLst>
                                      </p:cBhvr>
                                      <p:to>
                                        <p:strVal val="visible"/>
                                      </p:to>
                                    </p:set>
                                    <p:animEffect transition="in" filter="fade">
                                      <p:cBhvr>
                                        <p:cTn id="27" dur="750"/>
                                        <p:tgtEl>
                                          <p:spTgt spid="148"/>
                                        </p:tgtEl>
                                      </p:cBhvr>
                                    </p:animEffect>
                                  </p:childTnLst>
                                </p:cTn>
                              </p:par>
                            </p:childTnLst>
                          </p:cTn>
                        </p:par>
                        <p:par>
                          <p:cTn id="28" fill="hold">
                            <p:stCondLst>
                              <p:cond delay="4250"/>
                            </p:stCondLst>
                            <p:childTnLst>
                              <p:par>
                                <p:cTn id="29" presetID="10" presetClass="entr" presetSubtype="0" fill="hold" nodeType="after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75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8" descr="A room with a sink and a mirror&#10;&#10;Description automatically generated"/>
          <p:cNvPicPr preferRelativeResize="0"/>
          <p:nvPr/>
        </p:nvPicPr>
        <p:blipFill rotWithShape="1">
          <a:blip r:embed="rId3">
            <a:alphaModFix/>
          </a:blip>
          <a:srcRect/>
          <a:stretch/>
        </p:blipFill>
        <p:spPr>
          <a:xfrm>
            <a:off x="0" y="15178"/>
            <a:ext cx="12192000" cy="6858000"/>
          </a:xfrm>
          <a:prstGeom prst="rect">
            <a:avLst/>
          </a:prstGeom>
          <a:noFill/>
          <a:ln>
            <a:noFill/>
          </a:ln>
        </p:spPr>
      </p:pic>
      <p:sp>
        <p:nvSpPr>
          <p:cNvPr id="156" name="Google Shape;156;p8"/>
          <p:cNvSpPr/>
          <p:nvPr/>
        </p:nvSpPr>
        <p:spPr>
          <a:xfrm>
            <a:off x="0" y="15178"/>
            <a:ext cx="12192000" cy="6873300"/>
          </a:xfrm>
          <a:prstGeom prst="rect">
            <a:avLst/>
          </a:prstGeom>
          <a:solidFill>
            <a:schemeClr val="dk1">
              <a:alpha val="8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AU" sz="1800" b="0" i="0" u="none" strike="noStrike" cap="none" dirty="0">
              <a:solidFill>
                <a:schemeClr val="lt1"/>
              </a:solidFill>
              <a:latin typeface="Calibri"/>
              <a:ea typeface="Calibri"/>
              <a:cs typeface="Calibri"/>
              <a:sym typeface="Calibri"/>
            </a:endParaRPr>
          </a:p>
        </p:txBody>
      </p:sp>
      <p:sp>
        <p:nvSpPr>
          <p:cNvPr id="157" name="Google Shape;157;p8"/>
          <p:cNvSpPr txBox="1"/>
          <p:nvPr/>
        </p:nvSpPr>
        <p:spPr>
          <a:xfrm>
            <a:off x="848411" y="203940"/>
            <a:ext cx="5939192" cy="486247"/>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200" b="0" i="0" u="none" strike="noStrike" cap="none" dirty="0">
                <a:solidFill>
                  <a:srgbClr val="F15A22"/>
                </a:solidFill>
                <a:latin typeface="Lato Black"/>
                <a:ea typeface="Lato Black"/>
                <a:cs typeface="Lato Black"/>
                <a:sym typeface="Lato Black"/>
              </a:rPr>
              <a:t>HOW TO BOOK</a:t>
            </a:r>
            <a:endParaRPr dirty="0"/>
          </a:p>
        </p:txBody>
      </p:sp>
      <p:sp>
        <p:nvSpPr>
          <p:cNvPr id="158" name="Google Shape;158;p8"/>
          <p:cNvSpPr/>
          <p:nvPr/>
        </p:nvSpPr>
        <p:spPr>
          <a:xfrm>
            <a:off x="848412" y="599141"/>
            <a:ext cx="10878531" cy="4745874"/>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Bookings or enquiries</a:t>
            </a:r>
            <a:r>
              <a:rPr lang="en-US" dirty="0">
                <a:solidFill>
                  <a:schemeClr val="lt1"/>
                </a:solidFill>
                <a:latin typeface="Lato"/>
                <a:ea typeface="Lato"/>
                <a:cs typeface="Lato"/>
                <a:sym typeface="Lato"/>
              </a:rPr>
              <a:t> </a:t>
            </a:r>
            <a:r>
              <a:rPr lang="en-US" sz="1400" b="0" i="0" u="none" strike="noStrike" cap="none" dirty="0">
                <a:solidFill>
                  <a:schemeClr val="lt1"/>
                </a:solidFill>
                <a:latin typeface="Lato"/>
                <a:ea typeface="Lato"/>
                <a:cs typeface="Lato"/>
                <a:sym typeface="Lato"/>
              </a:rPr>
              <a:t>can be made over the phone, via email or by completing our online form:</a:t>
            </a:r>
            <a:endParaRPr lang="en-US" dirty="0"/>
          </a:p>
          <a:p>
            <a:pPr marL="285750" marR="0" lvl="0" indent="-285750" algn="just" rtl="0">
              <a:lnSpc>
                <a:spcPct val="120000"/>
              </a:lnSpc>
              <a:spcBef>
                <a:spcPts val="0"/>
              </a:spcBef>
              <a:spcAft>
                <a:spcPts val="0"/>
              </a:spcAft>
              <a:buClr>
                <a:srgbClr val="F15A22"/>
              </a:buClr>
              <a:buSzPts val="1400"/>
              <a:buFont typeface="Arial"/>
              <a:buChar char="•"/>
            </a:pPr>
            <a:r>
              <a:rPr lang="en-US" sz="1400" b="0" i="0" u="none" strike="noStrike" cap="none" dirty="0">
                <a:solidFill>
                  <a:schemeClr val="lt1"/>
                </a:solidFill>
                <a:latin typeface="Lato"/>
                <a:ea typeface="Lato"/>
                <a:cs typeface="Lato"/>
                <a:sym typeface="Lato"/>
              </a:rPr>
              <a:t>Telephone 04 6075 8969</a:t>
            </a:r>
          </a:p>
          <a:p>
            <a:pPr marL="285750" marR="0" lvl="0" indent="-285750" algn="just" rtl="0">
              <a:lnSpc>
                <a:spcPct val="120000"/>
              </a:lnSpc>
              <a:spcBef>
                <a:spcPts val="0"/>
              </a:spcBef>
              <a:spcAft>
                <a:spcPts val="0"/>
              </a:spcAft>
              <a:buClr>
                <a:srgbClr val="F15A22"/>
              </a:buClr>
              <a:buSzPts val="1400"/>
              <a:buFont typeface="Arial"/>
              <a:buChar char="•"/>
            </a:pPr>
            <a:r>
              <a:rPr lang="en-US" dirty="0">
                <a:solidFill>
                  <a:schemeClr val="lt1"/>
                </a:solidFill>
                <a:latin typeface="Lato"/>
                <a:ea typeface="Lato"/>
                <a:cs typeface="Lato"/>
                <a:sym typeface="Lato"/>
              </a:rPr>
              <a:t>Email </a:t>
            </a:r>
            <a:r>
              <a:rPr lang="en-US" u="sng" dirty="0">
                <a:solidFill>
                  <a:schemeClr val="bg1"/>
                </a:solidFill>
                <a:latin typeface="Lato"/>
                <a:ea typeface="Lato"/>
                <a:cs typeface="Lato"/>
                <a:sym typeface="Lato"/>
              </a:rPr>
              <a:t>info@foxinabowral.com</a:t>
            </a:r>
          </a:p>
          <a:p>
            <a:pPr marL="285750" marR="0" lvl="0" indent="-285750" algn="just" rtl="0">
              <a:lnSpc>
                <a:spcPct val="120000"/>
              </a:lnSpc>
              <a:spcBef>
                <a:spcPts val="0"/>
              </a:spcBef>
              <a:spcAft>
                <a:spcPts val="0"/>
              </a:spcAft>
              <a:buClr>
                <a:srgbClr val="F15A22"/>
              </a:buClr>
              <a:buSzPts val="1400"/>
              <a:buFont typeface="Arial"/>
              <a:buChar char="•"/>
            </a:pPr>
            <a:r>
              <a:rPr lang="en-US" dirty="0">
                <a:solidFill>
                  <a:schemeClr val="bg1"/>
                </a:solidFill>
                <a:latin typeface="Lato"/>
                <a:ea typeface="Lato"/>
                <a:cs typeface="Lato"/>
                <a:sym typeface="Lato"/>
              </a:rPr>
              <a:t>Complete our online form </a:t>
            </a:r>
          </a:p>
          <a:p>
            <a:pPr marR="0" lvl="0" algn="just" rtl="0">
              <a:lnSpc>
                <a:spcPct val="120000"/>
              </a:lnSpc>
              <a:spcBef>
                <a:spcPts val="0"/>
              </a:spcBef>
              <a:spcAft>
                <a:spcPts val="0"/>
              </a:spcAft>
              <a:buClr>
                <a:srgbClr val="F15A22"/>
              </a:buClr>
              <a:buSzPts val="1400"/>
            </a:pPr>
            <a:endParaRPr lang="en-US" sz="1400" b="0" i="0" u="none" strike="noStrike" cap="none" dirty="0">
              <a:solidFill>
                <a:schemeClr val="lt1"/>
              </a:solidFill>
              <a:latin typeface="Lato"/>
              <a:ea typeface="Lato"/>
              <a:cs typeface="Lato"/>
              <a:sym typeface="Lato"/>
            </a:endParaRPr>
          </a:p>
          <a:p>
            <a:pPr lvl="0" algn="just">
              <a:lnSpc>
                <a:spcPct val="120000"/>
              </a:lnSpc>
              <a:buClr>
                <a:srgbClr val="F15A22"/>
              </a:buClr>
              <a:buSzPts val="1400"/>
            </a:pPr>
            <a:r>
              <a:rPr lang="en-US" dirty="0">
                <a:solidFill>
                  <a:srgbClr val="F15A22"/>
                </a:solidFill>
                <a:latin typeface="Lato"/>
                <a:ea typeface="Lato"/>
                <a:cs typeface="Lato"/>
                <a:sym typeface="Lato"/>
              </a:rPr>
              <a:t>Please provide</a:t>
            </a:r>
            <a:r>
              <a:rPr lang="en-US" dirty="0">
                <a:solidFill>
                  <a:schemeClr val="lt1"/>
                </a:solidFill>
                <a:latin typeface="Lato"/>
                <a:ea typeface="Lato"/>
                <a:cs typeface="Lato"/>
                <a:sym typeface="Lato"/>
              </a:rPr>
              <a:t> the following information via email when you are ready to make your booking:</a:t>
            </a:r>
          </a:p>
          <a:p>
            <a:pPr marL="285750" marR="0" lvl="0" indent="-285750" algn="just" rtl="0">
              <a:lnSpc>
                <a:spcPct val="120000"/>
              </a:lnSpc>
              <a:spcBef>
                <a:spcPts val="0"/>
              </a:spcBef>
              <a:spcAft>
                <a:spcPts val="0"/>
              </a:spcAft>
              <a:buClr>
                <a:srgbClr val="F15A22"/>
              </a:buClr>
              <a:buSzPts val="1400"/>
              <a:buFont typeface="Arial"/>
              <a:buChar char="•"/>
            </a:pPr>
            <a:r>
              <a:rPr lang="en-AU" sz="1400" b="0" i="0" u="none" strike="noStrike" cap="none" dirty="0">
                <a:solidFill>
                  <a:schemeClr val="lt1"/>
                </a:solidFill>
                <a:latin typeface="Lato"/>
                <a:ea typeface="Lato"/>
                <a:cs typeface="Lato"/>
                <a:sym typeface="Lato"/>
              </a:rPr>
              <a:t>Name for Invoice</a:t>
            </a:r>
          </a:p>
          <a:p>
            <a:pPr marL="285750" marR="0" lvl="0" indent="-285750" algn="just" rtl="0">
              <a:lnSpc>
                <a:spcPct val="120000"/>
              </a:lnSpc>
              <a:spcBef>
                <a:spcPts val="0"/>
              </a:spcBef>
              <a:spcAft>
                <a:spcPts val="0"/>
              </a:spcAft>
              <a:buClr>
                <a:srgbClr val="F15A22"/>
              </a:buClr>
              <a:buSzPts val="1400"/>
              <a:buFont typeface="Arial"/>
              <a:buChar char="•"/>
            </a:pPr>
            <a:r>
              <a:rPr lang="en-AU" dirty="0">
                <a:solidFill>
                  <a:schemeClr val="lt1"/>
                </a:solidFill>
                <a:latin typeface="Lato"/>
                <a:ea typeface="Lato"/>
                <a:cs typeface="Lato"/>
                <a:sym typeface="Lato"/>
              </a:rPr>
              <a:t>Contact Number</a:t>
            </a:r>
          </a:p>
          <a:p>
            <a:pPr marL="285750" marR="0" lvl="0" indent="-285750" algn="just" rtl="0">
              <a:lnSpc>
                <a:spcPct val="120000"/>
              </a:lnSpc>
              <a:spcBef>
                <a:spcPts val="0"/>
              </a:spcBef>
              <a:spcAft>
                <a:spcPts val="0"/>
              </a:spcAft>
              <a:buClr>
                <a:srgbClr val="F15A22"/>
              </a:buClr>
              <a:buSzPts val="1400"/>
              <a:buFont typeface="Arial"/>
              <a:buChar char="•"/>
            </a:pPr>
            <a:r>
              <a:rPr lang="en-AU" dirty="0">
                <a:solidFill>
                  <a:schemeClr val="lt1"/>
                </a:solidFill>
                <a:latin typeface="Lato"/>
                <a:ea typeface="Lato"/>
                <a:cs typeface="Lato"/>
                <a:sym typeface="Lato"/>
              </a:rPr>
              <a:t>Date </a:t>
            </a:r>
            <a:endParaRPr dirty="0"/>
          </a:p>
          <a:p>
            <a:pPr marL="285750" marR="0" lvl="0" indent="-285750" algn="just" rtl="0">
              <a:lnSpc>
                <a:spcPct val="120000"/>
              </a:lnSpc>
              <a:spcBef>
                <a:spcPts val="0"/>
              </a:spcBef>
              <a:spcAft>
                <a:spcPts val="0"/>
              </a:spcAft>
              <a:buClr>
                <a:srgbClr val="F15A22"/>
              </a:buClr>
              <a:buSzPts val="1400"/>
              <a:buFont typeface="Arial"/>
              <a:buChar char="•"/>
            </a:pPr>
            <a:r>
              <a:rPr lang="en-US" sz="1400" b="0" i="0" u="none" strike="noStrike" cap="none" dirty="0">
                <a:solidFill>
                  <a:schemeClr val="lt1"/>
                </a:solidFill>
                <a:latin typeface="Lato"/>
                <a:ea typeface="Lato"/>
                <a:cs typeface="Lato"/>
                <a:sym typeface="Lato"/>
              </a:rPr>
              <a:t>Time </a:t>
            </a:r>
            <a:endParaRPr dirty="0"/>
          </a:p>
          <a:p>
            <a:pPr marL="285750" marR="0" lvl="0" indent="-285750" algn="just" rtl="0">
              <a:lnSpc>
                <a:spcPct val="120000"/>
              </a:lnSpc>
              <a:spcBef>
                <a:spcPts val="0"/>
              </a:spcBef>
              <a:spcAft>
                <a:spcPts val="0"/>
              </a:spcAft>
              <a:buClr>
                <a:srgbClr val="F15A22"/>
              </a:buClr>
              <a:buSzPts val="1400"/>
              <a:buFont typeface="Arial"/>
              <a:buChar char="•"/>
            </a:pPr>
            <a:r>
              <a:rPr lang="en-US" sz="1400" b="0" i="0" u="none" strike="noStrike" cap="none" dirty="0">
                <a:solidFill>
                  <a:schemeClr val="lt1"/>
                </a:solidFill>
                <a:latin typeface="Lato"/>
                <a:ea typeface="Lato"/>
                <a:cs typeface="Lato"/>
                <a:sym typeface="Lato"/>
              </a:rPr>
              <a:t>Number of players</a:t>
            </a:r>
            <a:endParaRPr dirty="0"/>
          </a:p>
          <a:p>
            <a:pPr marL="285750" marR="0" lvl="0" indent="-285750" algn="just" rtl="0">
              <a:lnSpc>
                <a:spcPct val="120000"/>
              </a:lnSpc>
              <a:spcBef>
                <a:spcPts val="0"/>
              </a:spcBef>
              <a:spcAft>
                <a:spcPts val="0"/>
              </a:spcAft>
              <a:buClr>
                <a:srgbClr val="F15A22"/>
              </a:buClr>
              <a:buSzPts val="1400"/>
              <a:buFont typeface="Arial"/>
              <a:buChar char="•"/>
            </a:pPr>
            <a:r>
              <a:rPr lang="en-US" sz="1400" b="0" i="0" u="none" strike="noStrike" cap="none" dirty="0">
                <a:solidFill>
                  <a:schemeClr val="lt1"/>
                </a:solidFill>
                <a:latin typeface="Lato"/>
                <a:ea typeface="Lato"/>
                <a:cs typeface="Lato"/>
                <a:sym typeface="Lato"/>
              </a:rPr>
              <a:t>The rooms you would like to play (4-6 players per room). Groups of </a:t>
            </a:r>
            <a:r>
              <a:rPr lang="en-US" dirty="0">
                <a:solidFill>
                  <a:schemeClr val="lt1"/>
                </a:solidFill>
                <a:latin typeface="Lato"/>
                <a:ea typeface="Lato"/>
                <a:cs typeface="Lato"/>
                <a:sym typeface="Lato"/>
              </a:rPr>
              <a:t>18</a:t>
            </a:r>
            <a:r>
              <a:rPr lang="en-US" sz="1400" b="0" i="0" u="none" strike="noStrike" cap="none" dirty="0">
                <a:solidFill>
                  <a:schemeClr val="lt1"/>
                </a:solidFill>
                <a:latin typeface="Lato"/>
                <a:ea typeface="Lato"/>
                <a:cs typeface="Lato"/>
                <a:sym typeface="Lato"/>
              </a:rPr>
              <a:t> or more have exclusive venue use.</a:t>
            </a:r>
            <a:endParaRPr dirty="0"/>
          </a:p>
          <a:p>
            <a:pPr marL="285750" lvl="0" indent="-285750" algn="just">
              <a:lnSpc>
                <a:spcPct val="120000"/>
              </a:lnSpc>
              <a:buClr>
                <a:srgbClr val="F15A22"/>
              </a:buClr>
              <a:buSzPts val="1400"/>
              <a:buFont typeface="Arial"/>
              <a:buChar char="•"/>
            </a:pPr>
            <a:r>
              <a:rPr lang="en-US" sz="1400" b="0" i="0" u="none" strike="noStrike" cap="none" dirty="0">
                <a:solidFill>
                  <a:schemeClr val="lt1"/>
                </a:solidFill>
                <a:latin typeface="Lato"/>
                <a:ea typeface="Lato"/>
                <a:cs typeface="Lato"/>
                <a:sym typeface="Lato"/>
              </a:rPr>
              <a:t>If you would like to consider catering - minimum 7 days’ notice required. Only available for 2 or more </a:t>
            </a:r>
            <a:r>
              <a:rPr lang="en-US" dirty="0">
                <a:solidFill>
                  <a:schemeClr val="lt1"/>
                </a:solidFill>
                <a:latin typeface="Lato"/>
                <a:ea typeface="Lato"/>
                <a:cs typeface="Lato"/>
                <a:sym typeface="Lato"/>
              </a:rPr>
              <a:t>back-to-back games </a:t>
            </a:r>
            <a:r>
              <a:rPr lang="en-US" sz="1400" b="0" i="0" u="none" strike="noStrike" cap="none" dirty="0">
                <a:solidFill>
                  <a:schemeClr val="lt1"/>
                </a:solidFill>
                <a:latin typeface="Lato"/>
                <a:ea typeface="Lato"/>
                <a:cs typeface="Lato"/>
                <a:sym typeface="Lato"/>
              </a:rPr>
              <a:t>Monday to </a:t>
            </a:r>
            <a:r>
              <a:rPr lang="en-US" dirty="0">
                <a:solidFill>
                  <a:schemeClr val="lt1"/>
                </a:solidFill>
                <a:latin typeface="Lato"/>
                <a:ea typeface="Lato"/>
                <a:cs typeface="Lato"/>
                <a:sym typeface="Lato"/>
              </a:rPr>
              <a:t>F</a:t>
            </a:r>
            <a:r>
              <a:rPr lang="en-US" sz="1400" b="0" i="0" u="none" strike="noStrike" cap="none" dirty="0">
                <a:solidFill>
                  <a:schemeClr val="lt1"/>
                </a:solidFill>
                <a:latin typeface="Lato"/>
                <a:ea typeface="Lato"/>
                <a:cs typeface="Lato"/>
                <a:sym typeface="Lato"/>
              </a:rPr>
              <a:t>riday (not available after 4pm Friday)</a:t>
            </a:r>
          </a:p>
          <a:p>
            <a:pPr marR="0" lvl="0" algn="just" rtl="0">
              <a:lnSpc>
                <a:spcPct val="120000"/>
              </a:lnSpc>
              <a:spcBef>
                <a:spcPts val="0"/>
              </a:spcBef>
              <a:spcAft>
                <a:spcPts val="0"/>
              </a:spcAft>
              <a:buClr>
                <a:srgbClr val="F15A22"/>
              </a:buClr>
              <a:buSzPts val="1400"/>
            </a:pPr>
            <a:endParaRPr dirty="0"/>
          </a:p>
          <a:p>
            <a:pPr marL="0" marR="0" lvl="0" indent="0" algn="just"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Payments</a:t>
            </a:r>
            <a:r>
              <a:rPr lang="en-US" sz="1400" b="0" i="0" u="none" strike="noStrike" cap="none" dirty="0">
                <a:solidFill>
                  <a:schemeClr val="lt1"/>
                </a:solidFill>
                <a:latin typeface="Lato"/>
                <a:ea typeface="Lato"/>
                <a:cs typeface="Lato"/>
                <a:sym typeface="Lato"/>
              </a:rPr>
              <a:t> can be made over the phone or via bank transfer. </a:t>
            </a:r>
          </a:p>
          <a:p>
            <a:pPr marL="0" marR="0" lvl="0" indent="0" algn="just" rtl="0">
              <a:lnSpc>
                <a:spcPct val="120000"/>
              </a:lnSpc>
              <a:spcBef>
                <a:spcPts val="0"/>
              </a:spcBef>
              <a:spcAft>
                <a:spcPts val="0"/>
              </a:spcAft>
              <a:buNone/>
            </a:pPr>
            <a:r>
              <a:rPr lang="en-US" sz="1400" b="0" i="0" u="none" strike="noStrike" cap="none" dirty="0">
                <a:solidFill>
                  <a:schemeClr val="lt1"/>
                </a:solidFill>
                <a:latin typeface="Lato"/>
                <a:ea typeface="Lato"/>
                <a:cs typeface="Lato"/>
                <a:sym typeface="Lato"/>
              </a:rPr>
              <a:t>Within 48 hours of reserving your booking we will require a 20% non-refundable deposit otherwise the reservation will be forfeited. </a:t>
            </a:r>
          </a:p>
          <a:p>
            <a:pPr marL="0" marR="0" lvl="0" indent="0" algn="just" rtl="0">
              <a:lnSpc>
                <a:spcPct val="120000"/>
              </a:lnSpc>
              <a:spcBef>
                <a:spcPts val="0"/>
              </a:spcBef>
              <a:spcAft>
                <a:spcPts val="0"/>
              </a:spcAft>
              <a:buNone/>
            </a:pPr>
            <a:r>
              <a:rPr lang="en-US" sz="1400" b="0" i="0" u="none" strike="noStrike" cap="none" dirty="0">
                <a:solidFill>
                  <a:schemeClr val="lt1"/>
                </a:solidFill>
                <a:latin typeface="Lato"/>
                <a:ea typeface="Lato"/>
                <a:cs typeface="Lato"/>
                <a:sym typeface="Lato"/>
              </a:rPr>
              <a:t>Final balan</a:t>
            </a:r>
            <a:r>
              <a:rPr lang="en-US" dirty="0">
                <a:solidFill>
                  <a:schemeClr val="lt1"/>
                </a:solidFill>
                <a:latin typeface="Lato"/>
                <a:ea typeface="Lato"/>
                <a:cs typeface="Lato"/>
                <a:sym typeface="Lato"/>
              </a:rPr>
              <a:t>ce is due one week prior to your event.</a:t>
            </a:r>
            <a:endParaRPr dirty="0"/>
          </a:p>
        </p:txBody>
      </p:sp>
      <p:sp>
        <p:nvSpPr>
          <p:cNvPr id="160" name="Google Shape;160;p8"/>
          <p:cNvSpPr/>
          <p:nvPr/>
        </p:nvSpPr>
        <p:spPr>
          <a:xfrm>
            <a:off x="5402546" y="5287354"/>
            <a:ext cx="3589798" cy="1643486"/>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0" i="0" u="none" strike="noStrike" cap="none" dirty="0">
                <a:solidFill>
                  <a:srgbClr val="F15A22"/>
                </a:solidFill>
                <a:latin typeface="Lato"/>
                <a:ea typeface="Lato"/>
                <a:cs typeface="Lato"/>
                <a:sym typeface="Lato"/>
              </a:rPr>
              <a:t>Fox in a Box Bowral</a:t>
            </a:r>
            <a:endParaRPr dirty="0"/>
          </a:p>
          <a:p>
            <a:pPr marL="0" marR="0" lvl="0" indent="0" algn="l" rtl="0">
              <a:lnSpc>
                <a:spcPct val="120000"/>
              </a:lnSpc>
              <a:spcBef>
                <a:spcPts val="0"/>
              </a:spcBef>
              <a:spcAft>
                <a:spcPts val="0"/>
              </a:spcAft>
              <a:buNone/>
            </a:pPr>
            <a:r>
              <a:rPr lang="en-US" dirty="0">
                <a:solidFill>
                  <a:schemeClr val="lt1"/>
                </a:solidFill>
                <a:latin typeface="Lato"/>
                <a:ea typeface="Lato"/>
                <a:cs typeface="Lato"/>
                <a:sym typeface="Lato"/>
              </a:rPr>
              <a:t>Unit 17, </a:t>
            </a:r>
            <a:r>
              <a:rPr lang="en-US" sz="1400" b="0" i="0" u="none" strike="noStrike" cap="none" dirty="0">
                <a:solidFill>
                  <a:schemeClr val="lt1"/>
                </a:solidFill>
                <a:latin typeface="Lato"/>
                <a:ea typeface="Lato"/>
                <a:cs typeface="Lato"/>
                <a:sym typeface="Lato"/>
              </a:rPr>
              <a:t>63-69 Kirkham Road, Bowral, NSW </a:t>
            </a:r>
            <a:r>
              <a:rPr lang="en-US" dirty="0">
                <a:solidFill>
                  <a:schemeClr val="lt1"/>
                </a:solidFill>
                <a:latin typeface="Lato"/>
                <a:ea typeface="Lato"/>
                <a:cs typeface="Lato"/>
                <a:sym typeface="Lato"/>
              </a:rPr>
              <a:t>2576</a:t>
            </a:r>
            <a:endParaRPr dirty="0"/>
          </a:p>
          <a:p>
            <a:pPr marL="0" marR="0" lvl="0" indent="0" algn="l" rtl="0">
              <a:lnSpc>
                <a:spcPct val="120000"/>
              </a:lnSpc>
              <a:spcBef>
                <a:spcPts val="0"/>
              </a:spcBef>
              <a:spcAft>
                <a:spcPts val="0"/>
              </a:spcAft>
              <a:buNone/>
            </a:pPr>
            <a:r>
              <a:rPr lang="en-US" sz="1400" b="0" i="0" u="none" strike="noStrike" cap="none" dirty="0">
                <a:solidFill>
                  <a:schemeClr val="lt1"/>
                </a:solidFill>
                <a:latin typeface="Lato"/>
                <a:ea typeface="Lato"/>
                <a:cs typeface="Lato"/>
                <a:sym typeface="Lato"/>
              </a:rPr>
              <a:t>Tel: 04 6075 8969</a:t>
            </a:r>
            <a:endParaRPr dirty="0"/>
          </a:p>
          <a:p>
            <a:pPr marL="0" marR="0" lvl="0" indent="0" algn="l" rtl="0">
              <a:lnSpc>
                <a:spcPct val="120000"/>
              </a:lnSpc>
              <a:spcBef>
                <a:spcPts val="0"/>
              </a:spcBef>
              <a:spcAft>
                <a:spcPts val="0"/>
              </a:spcAft>
              <a:buNone/>
            </a:pPr>
            <a:r>
              <a:rPr lang="en-US" sz="1400" b="0" i="0" u="sng" strike="noStrike" cap="none" dirty="0">
                <a:solidFill>
                  <a:srgbClr val="FFFFFF"/>
                </a:solidFill>
                <a:latin typeface="Lato"/>
                <a:ea typeface="Lato"/>
                <a:cs typeface="Lato"/>
                <a:sym typeface="Lato"/>
                <a:hlinkClick r:id="rId4">
                  <a:extLst>
                    <a:ext uri="{A12FA001-AC4F-418D-AE19-62706E023703}">
                      <ahyp:hlinkClr xmlns:ahyp="http://schemas.microsoft.com/office/drawing/2018/hyperlinkcolor" val="tx"/>
                    </a:ext>
                  </a:extLst>
                </a:hlinkClick>
              </a:rPr>
              <a:t>info@foxinaboxbowral.com</a:t>
            </a:r>
            <a:endParaRPr sz="1400" b="0" i="0" u="none" strike="noStrike" cap="none" dirty="0">
              <a:solidFill>
                <a:srgbClr val="FFFFFF"/>
              </a:solidFill>
              <a:latin typeface="Lato"/>
              <a:ea typeface="Lato"/>
              <a:cs typeface="Lato"/>
              <a:sym typeface="Lato"/>
            </a:endParaRPr>
          </a:p>
          <a:p>
            <a:pPr marL="0" marR="0" lvl="0" indent="0" algn="l" rtl="0">
              <a:lnSpc>
                <a:spcPct val="120000"/>
              </a:lnSpc>
              <a:spcBef>
                <a:spcPts val="0"/>
              </a:spcBef>
              <a:spcAft>
                <a:spcPts val="0"/>
              </a:spcAft>
              <a:buNone/>
            </a:pPr>
            <a:r>
              <a:rPr lang="en-US" sz="1400" b="0" i="0" u="sng" strike="noStrike" cap="none" dirty="0">
                <a:solidFill>
                  <a:srgbClr val="FFFFFF"/>
                </a:solidFill>
                <a:latin typeface="Lato"/>
                <a:ea typeface="Lato"/>
                <a:cs typeface="Lato"/>
                <a:sym typeface="Lato"/>
                <a:hlinkClick r:id="rId5">
                  <a:extLst>
                    <a:ext uri="{A12FA001-AC4F-418D-AE19-62706E023703}">
                      <ahyp:hlinkClr xmlns:ahyp="http://schemas.microsoft.com/office/drawing/2018/hyperlinkcolor" val="tx"/>
                    </a:ext>
                  </a:extLst>
                </a:hlinkClick>
              </a:rPr>
              <a:t>https://www.foxinaboxgames.com</a:t>
            </a:r>
            <a:r>
              <a:rPr lang="en-US" sz="1400" b="0" i="0" u="sng" strike="noStrike" cap="none" dirty="0">
                <a:solidFill>
                  <a:srgbClr val="FFFFFF"/>
                </a:solidFill>
                <a:latin typeface="Lato"/>
                <a:ea typeface="Lato"/>
                <a:cs typeface="Lato"/>
                <a:sym typeface="Lato"/>
              </a:rPr>
              <a:t>/</a:t>
            </a:r>
            <a:r>
              <a:rPr lang="en-US" sz="1400" b="0" i="0" u="sng" strike="noStrike" cap="none" dirty="0" err="1">
                <a:solidFill>
                  <a:srgbClr val="FFFFFF"/>
                </a:solidFill>
                <a:latin typeface="Lato"/>
                <a:ea typeface="Lato"/>
                <a:cs typeface="Lato"/>
                <a:sym typeface="Lato"/>
              </a:rPr>
              <a:t>bowral</a:t>
            </a:r>
            <a:endParaRPr sz="1400" b="0" i="0" u="none" strike="noStrike" cap="none" dirty="0">
              <a:solidFill>
                <a:srgbClr val="FFFFFF"/>
              </a:solidFill>
              <a:latin typeface="Lato"/>
              <a:ea typeface="Lato"/>
              <a:cs typeface="Lato"/>
              <a:sym typeface="Lato"/>
            </a:endParaRPr>
          </a:p>
        </p:txBody>
      </p:sp>
      <p:pic>
        <p:nvPicPr>
          <p:cNvPr id="2" name="Picture 1">
            <a:extLst>
              <a:ext uri="{FF2B5EF4-FFF2-40B4-BE49-F238E27FC236}">
                <a16:creationId xmlns:a16="http://schemas.microsoft.com/office/drawing/2014/main" id="{989E273E-8533-518A-AB0F-13A2E6232102}"/>
              </a:ext>
            </a:extLst>
          </p:cNvPr>
          <p:cNvPicPr>
            <a:picLocks noChangeAspect="1"/>
          </p:cNvPicPr>
          <p:nvPr/>
        </p:nvPicPr>
        <p:blipFill>
          <a:blip r:embed="rId6"/>
          <a:stretch>
            <a:fillRect/>
          </a:stretch>
        </p:blipFill>
        <p:spPr>
          <a:xfrm>
            <a:off x="3931049" y="5345015"/>
            <a:ext cx="1348630" cy="14837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8"/>
                                        </p:tgtEl>
                                        <p:attrNameLst>
                                          <p:attrName>style.visibility</p:attrName>
                                        </p:attrNameLst>
                                      </p:cBhvr>
                                      <p:to>
                                        <p:strVal val="visible"/>
                                      </p:to>
                                    </p:set>
                                    <p:animEffect transition="in" filter="fade">
                                      <p:cBhvr>
                                        <p:cTn id="11" dur="750"/>
                                        <p:tgtEl>
                                          <p:spTgt spid="158"/>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60"/>
                                        </p:tgtEl>
                                        <p:attrNameLst>
                                          <p:attrName>style.visibility</p:attrName>
                                        </p:attrNameLst>
                                      </p:cBhvr>
                                      <p:to>
                                        <p:strVal val="visible"/>
                                      </p:to>
                                    </p:set>
                                    <p:animEffect transition="in" filter="fade">
                                      <p:cBhvr>
                                        <p:cTn id="15" dur="75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9"/>
          <p:cNvSpPr/>
          <p:nvPr/>
        </p:nvSpPr>
        <p:spPr>
          <a:xfrm>
            <a:off x="-2" y="0"/>
            <a:ext cx="12192000" cy="6858000"/>
          </a:xfrm>
          <a:prstGeom prst="rect">
            <a:avLst/>
          </a:prstGeom>
          <a:solidFill>
            <a:srgbClr val="5159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7" name="Google Shape;167;p9"/>
          <p:cNvSpPr/>
          <p:nvPr/>
        </p:nvSpPr>
        <p:spPr>
          <a:xfrm>
            <a:off x="-1"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8" name="Google Shape;168;p9"/>
          <p:cNvSpPr txBox="1"/>
          <p:nvPr/>
        </p:nvSpPr>
        <p:spPr>
          <a:xfrm>
            <a:off x="488533" y="352081"/>
            <a:ext cx="1121493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rgbClr val="F15A22"/>
                </a:solidFill>
                <a:latin typeface="Lato"/>
                <a:ea typeface="Lato"/>
                <a:cs typeface="Lato"/>
                <a:sym typeface="Lato"/>
              </a:rPr>
              <a:t>ESCAPE ROOMS FOR CORPORATE AND TEAM BUILDING EVENTS AT OTHER LOCATIONS</a:t>
            </a:r>
            <a:endParaRPr dirty="0">
              <a:solidFill>
                <a:srgbClr val="F15A22"/>
              </a:solidFill>
            </a:endParaRPr>
          </a:p>
        </p:txBody>
      </p:sp>
      <p:pic>
        <p:nvPicPr>
          <p:cNvPr id="13" name="Picture 12" descr="A close up of a sign&#10;&#10;Description automatically generated">
            <a:extLst>
              <a:ext uri="{FF2B5EF4-FFF2-40B4-BE49-F238E27FC236}">
                <a16:creationId xmlns:a16="http://schemas.microsoft.com/office/drawing/2014/main" id="{D773FB98-B393-4A20-B589-D7CCCE50135E}"/>
              </a:ext>
            </a:extLst>
          </p:cNvPr>
          <p:cNvPicPr>
            <a:picLocks noChangeAspect="1"/>
          </p:cNvPicPr>
          <p:nvPr/>
        </p:nvPicPr>
        <p:blipFill>
          <a:blip r:embed="rId3"/>
          <a:stretch>
            <a:fillRect/>
          </a:stretch>
        </p:blipFill>
        <p:spPr>
          <a:xfrm>
            <a:off x="466685" y="5047417"/>
            <a:ext cx="1704975" cy="495300"/>
          </a:xfrm>
          <a:prstGeom prst="rect">
            <a:avLst/>
          </a:prstGeom>
        </p:spPr>
      </p:pic>
      <p:pic>
        <p:nvPicPr>
          <p:cNvPr id="17" name="Picture 16" descr="A picture containing monitor, light, drawing, clock&#10;&#10;Description automatically generated">
            <a:extLst>
              <a:ext uri="{FF2B5EF4-FFF2-40B4-BE49-F238E27FC236}">
                <a16:creationId xmlns:a16="http://schemas.microsoft.com/office/drawing/2014/main" id="{5C6DFA0F-1392-479D-80B0-2B3971CA74DD}"/>
              </a:ext>
            </a:extLst>
          </p:cNvPr>
          <p:cNvPicPr>
            <a:picLocks noChangeAspect="1"/>
          </p:cNvPicPr>
          <p:nvPr/>
        </p:nvPicPr>
        <p:blipFill>
          <a:blip r:embed="rId4"/>
          <a:stretch>
            <a:fillRect/>
          </a:stretch>
        </p:blipFill>
        <p:spPr>
          <a:xfrm>
            <a:off x="1891795" y="2110401"/>
            <a:ext cx="1459232" cy="817170"/>
          </a:xfrm>
          <a:prstGeom prst="rect">
            <a:avLst/>
          </a:prstGeom>
        </p:spPr>
      </p:pic>
      <p:pic>
        <p:nvPicPr>
          <p:cNvPr id="19" name="Picture 18" descr="A close up of a sign&#10;&#10;Description automatically generated">
            <a:extLst>
              <a:ext uri="{FF2B5EF4-FFF2-40B4-BE49-F238E27FC236}">
                <a16:creationId xmlns:a16="http://schemas.microsoft.com/office/drawing/2014/main" id="{A9146435-824B-4F42-A32C-96546A49B82D}"/>
              </a:ext>
            </a:extLst>
          </p:cNvPr>
          <p:cNvPicPr>
            <a:picLocks noChangeAspect="1"/>
          </p:cNvPicPr>
          <p:nvPr/>
        </p:nvPicPr>
        <p:blipFill>
          <a:blip r:embed="rId5"/>
          <a:stretch>
            <a:fillRect/>
          </a:stretch>
        </p:blipFill>
        <p:spPr>
          <a:xfrm>
            <a:off x="2380281" y="4450311"/>
            <a:ext cx="976860" cy="981221"/>
          </a:xfrm>
          <a:prstGeom prst="rect">
            <a:avLst/>
          </a:prstGeom>
        </p:spPr>
      </p:pic>
      <p:pic>
        <p:nvPicPr>
          <p:cNvPr id="27" name="Picture 26" descr="A close up of a sign&#10;&#10;Description automatically generated">
            <a:extLst>
              <a:ext uri="{FF2B5EF4-FFF2-40B4-BE49-F238E27FC236}">
                <a16:creationId xmlns:a16="http://schemas.microsoft.com/office/drawing/2014/main" id="{B8347DC2-27D5-4D49-AC97-63C50501D989}"/>
              </a:ext>
            </a:extLst>
          </p:cNvPr>
          <p:cNvPicPr>
            <a:picLocks noChangeAspect="1"/>
          </p:cNvPicPr>
          <p:nvPr/>
        </p:nvPicPr>
        <p:blipFill>
          <a:blip r:embed="rId6"/>
          <a:stretch>
            <a:fillRect/>
          </a:stretch>
        </p:blipFill>
        <p:spPr>
          <a:xfrm>
            <a:off x="380511" y="2611372"/>
            <a:ext cx="1290738" cy="129073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958C652-956C-4324-A38E-890970020CC1}"/>
              </a:ext>
            </a:extLst>
          </p:cNvPr>
          <p:cNvPicPr>
            <a:picLocks noChangeAspect="1"/>
          </p:cNvPicPr>
          <p:nvPr/>
        </p:nvPicPr>
        <p:blipFill>
          <a:blip r:embed="rId7"/>
          <a:stretch>
            <a:fillRect/>
          </a:stretch>
        </p:blipFill>
        <p:spPr>
          <a:xfrm>
            <a:off x="422854" y="3939115"/>
            <a:ext cx="2856982" cy="830997"/>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E29AAC77-595F-41FF-A546-8388D1DE3113}"/>
              </a:ext>
            </a:extLst>
          </p:cNvPr>
          <p:cNvPicPr>
            <a:picLocks noChangeAspect="1"/>
          </p:cNvPicPr>
          <p:nvPr/>
        </p:nvPicPr>
        <p:blipFill>
          <a:blip r:embed="rId8"/>
          <a:stretch>
            <a:fillRect/>
          </a:stretch>
        </p:blipFill>
        <p:spPr>
          <a:xfrm>
            <a:off x="565039" y="1713642"/>
            <a:ext cx="1508269" cy="482494"/>
          </a:xfrm>
          <a:prstGeom prst="rect">
            <a:avLst/>
          </a:prstGeom>
        </p:spPr>
      </p:pic>
      <p:pic>
        <p:nvPicPr>
          <p:cNvPr id="16" name="Picture 15" descr="Logo&#10;&#10;Description automatically generated">
            <a:extLst>
              <a:ext uri="{FF2B5EF4-FFF2-40B4-BE49-F238E27FC236}">
                <a16:creationId xmlns:a16="http://schemas.microsoft.com/office/drawing/2014/main" id="{FB3233D0-E84E-4FC5-BB13-0C5168407847}"/>
              </a:ext>
            </a:extLst>
          </p:cNvPr>
          <p:cNvPicPr>
            <a:picLocks noChangeAspect="1"/>
          </p:cNvPicPr>
          <p:nvPr/>
        </p:nvPicPr>
        <p:blipFill>
          <a:blip r:embed="rId9"/>
          <a:stretch>
            <a:fillRect/>
          </a:stretch>
        </p:blipFill>
        <p:spPr>
          <a:xfrm>
            <a:off x="8303096" y="2464841"/>
            <a:ext cx="1618770" cy="1077218"/>
          </a:xfrm>
          <a:prstGeom prst="rect">
            <a:avLst/>
          </a:prstGeom>
        </p:spPr>
      </p:pic>
      <p:pic>
        <p:nvPicPr>
          <p:cNvPr id="20" name="Picture 19" descr="Logo&#10;&#10;Description automatically generated">
            <a:extLst>
              <a:ext uri="{FF2B5EF4-FFF2-40B4-BE49-F238E27FC236}">
                <a16:creationId xmlns:a16="http://schemas.microsoft.com/office/drawing/2014/main" id="{DF5B02D3-898F-48C4-ADBF-7809D1ADB2CC}"/>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3000"/>
                    </a14:imgEffect>
                  </a14:imgLayer>
                </a14:imgProps>
              </a:ext>
            </a:extLst>
          </a:blip>
          <a:stretch>
            <a:fillRect/>
          </a:stretch>
        </p:blipFill>
        <p:spPr>
          <a:xfrm>
            <a:off x="8042927" y="1612907"/>
            <a:ext cx="2214420" cy="819335"/>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2933A0DE-C802-4B16-9871-D567B5DD62D7}"/>
              </a:ext>
            </a:extLst>
          </p:cNvPr>
          <p:cNvPicPr>
            <a:picLocks noChangeAspect="1"/>
          </p:cNvPicPr>
          <p:nvPr/>
        </p:nvPicPr>
        <p:blipFill>
          <a:blip r:embed="rId12"/>
          <a:stretch>
            <a:fillRect/>
          </a:stretch>
        </p:blipFill>
        <p:spPr>
          <a:xfrm>
            <a:off x="8378760" y="4166013"/>
            <a:ext cx="1542755" cy="332877"/>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E58F4558-5814-42AD-8D38-050779B0772E}"/>
              </a:ext>
            </a:extLst>
          </p:cNvPr>
          <p:cNvPicPr>
            <a:picLocks noChangeAspect="1"/>
          </p:cNvPicPr>
          <p:nvPr/>
        </p:nvPicPr>
        <p:blipFill>
          <a:blip r:embed="rId13"/>
          <a:stretch>
            <a:fillRect/>
          </a:stretch>
        </p:blipFill>
        <p:spPr>
          <a:xfrm>
            <a:off x="8376446" y="5085523"/>
            <a:ext cx="1239444" cy="246410"/>
          </a:xfrm>
          <a:prstGeom prst="rect">
            <a:avLst/>
          </a:prstGeom>
        </p:spPr>
      </p:pic>
      <p:pic>
        <p:nvPicPr>
          <p:cNvPr id="26" name="Picture 25" descr="Logo&#10;&#10;Description automatically generated">
            <a:extLst>
              <a:ext uri="{FF2B5EF4-FFF2-40B4-BE49-F238E27FC236}">
                <a16:creationId xmlns:a16="http://schemas.microsoft.com/office/drawing/2014/main" id="{2DFA4A9C-8CB9-41E8-8A8D-5A80E7ADD0A8}"/>
              </a:ext>
            </a:extLst>
          </p:cNvPr>
          <p:cNvPicPr>
            <a:picLocks noChangeAspect="1"/>
          </p:cNvPicPr>
          <p:nvPr/>
        </p:nvPicPr>
        <p:blipFill>
          <a:blip r:embed="rId14"/>
          <a:stretch>
            <a:fillRect/>
          </a:stretch>
        </p:blipFill>
        <p:spPr>
          <a:xfrm>
            <a:off x="9839223" y="2151773"/>
            <a:ext cx="2148186" cy="1129530"/>
          </a:xfrm>
          <a:prstGeom prst="rect">
            <a:avLst/>
          </a:prstGeom>
        </p:spPr>
      </p:pic>
      <p:pic>
        <p:nvPicPr>
          <p:cNvPr id="29" name="Picture 28" descr="Text&#10;&#10;Description automatically generated">
            <a:extLst>
              <a:ext uri="{FF2B5EF4-FFF2-40B4-BE49-F238E27FC236}">
                <a16:creationId xmlns:a16="http://schemas.microsoft.com/office/drawing/2014/main" id="{CA031C5F-D641-49D2-868C-AD82E8B5E468}"/>
              </a:ext>
            </a:extLst>
          </p:cNvPr>
          <p:cNvPicPr>
            <a:picLocks noChangeAspect="1"/>
          </p:cNvPicPr>
          <p:nvPr/>
        </p:nvPicPr>
        <p:blipFill>
          <a:blip r:embed="rId15"/>
          <a:stretch>
            <a:fillRect/>
          </a:stretch>
        </p:blipFill>
        <p:spPr>
          <a:xfrm>
            <a:off x="8834787" y="5701604"/>
            <a:ext cx="2613523" cy="488462"/>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E60E91FE-8354-4543-912F-230C121C829F}"/>
              </a:ext>
            </a:extLst>
          </p:cNvPr>
          <p:cNvPicPr>
            <a:picLocks noChangeAspect="1"/>
          </p:cNvPicPr>
          <p:nvPr/>
        </p:nvPicPr>
        <p:blipFill>
          <a:blip r:embed="rId16"/>
          <a:stretch>
            <a:fillRect/>
          </a:stretch>
        </p:blipFill>
        <p:spPr>
          <a:xfrm>
            <a:off x="10473608" y="4166013"/>
            <a:ext cx="1356119" cy="1356119"/>
          </a:xfrm>
          <a:prstGeom prst="rect">
            <a:avLst/>
          </a:prstGeom>
        </p:spPr>
      </p:pic>
      <p:pic>
        <p:nvPicPr>
          <p:cNvPr id="39" name="Picture 38" descr="Logo&#10;&#10;Description automatically generated">
            <a:extLst>
              <a:ext uri="{FF2B5EF4-FFF2-40B4-BE49-F238E27FC236}">
                <a16:creationId xmlns:a16="http://schemas.microsoft.com/office/drawing/2014/main" id="{CBEFE854-443B-4152-8EFB-8993B3D40004}"/>
              </a:ext>
            </a:extLst>
          </p:cNvPr>
          <p:cNvPicPr>
            <a:picLocks noChangeAspect="1"/>
          </p:cNvPicPr>
          <p:nvPr/>
        </p:nvPicPr>
        <p:blipFill>
          <a:blip r:embed="rId17"/>
          <a:stretch>
            <a:fillRect/>
          </a:stretch>
        </p:blipFill>
        <p:spPr>
          <a:xfrm>
            <a:off x="1627614" y="3003450"/>
            <a:ext cx="2526205" cy="1315901"/>
          </a:xfrm>
          <a:prstGeom prst="rect">
            <a:avLst/>
          </a:prstGeom>
        </p:spPr>
      </p:pic>
      <p:pic>
        <p:nvPicPr>
          <p:cNvPr id="43" name="Picture 42" descr="A picture containing logo&#10;&#10;Description automatically generated">
            <a:extLst>
              <a:ext uri="{FF2B5EF4-FFF2-40B4-BE49-F238E27FC236}">
                <a16:creationId xmlns:a16="http://schemas.microsoft.com/office/drawing/2014/main" id="{3018E453-683A-4515-B789-B99DAA70EBF2}"/>
              </a:ext>
            </a:extLst>
          </p:cNvPr>
          <p:cNvPicPr>
            <a:picLocks noChangeAspect="1"/>
          </p:cNvPicPr>
          <p:nvPr/>
        </p:nvPicPr>
        <p:blipFill>
          <a:blip r:embed="rId18"/>
          <a:stretch>
            <a:fillRect/>
          </a:stretch>
        </p:blipFill>
        <p:spPr>
          <a:xfrm>
            <a:off x="9496776" y="3458351"/>
            <a:ext cx="2203938" cy="589071"/>
          </a:xfrm>
          <a:prstGeom prst="rect">
            <a:avLst/>
          </a:prstGeom>
        </p:spPr>
      </p:pic>
      <p:pic>
        <p:nvPicPr>
          <p:cNvPr id="3" name="Picture 2" descr="Logo&#10;&#10;Description automatically generated">
            <a:extLst>
              <a:ext uri="{FF2B5EF4-FFF2-40B4-BE49-F238E27FC236}">
                <a16:creationId xmlns:a16="http://schemas.microsoft.com/office/drawing/2014/main" id="{B2E41880-2E73-448F-87E2-86CD55076AF8}"/>
              </a:ext>
            </a:extLst>
          </p:cNvPr>
          <p:cNvPicPr>
            <a:picLocks noChangeAspect="1"/>
          </p:cNvPicPr>
          <p:nvPr/>
        </p:nvPicPr>
        <p:blipFill>
          <a:blip r:embed="rId19"/>
          <a:stretch>
            <a:fillRect/>
          </a:stretch>
        </p:blipFill>
        <p:spPr>
          <a:xfrm>
            <a:off x="961878" y="5820022"/>
            <a:ext cx="1778934" cy="495729"/>
          </a:xfrm>
          <a:prstGeom prst="rect">
            <a:avLst/>
          </a:prstGeom>
        </p:spPr>
      </p:pic>
      <p:pic>
        <p:nvPicPr>
          <p:cNvPr id="2" name="Picture 1">
            <a:extLst>
              <a:ext uri="{FF2B5EF4-FFF2-40B4-BE49-F238E27FC236}">
                <a16:creationId xmlns:a16="http://schemas.microsoft.com/office/drawing/2014/main" id="{23B75B5D-8916-A666-B6A4-B66D9F66A737}"/>
              </a:ext>
            </a:extLst>
          </p:cNvPr>
          <p:cNvPicPr>
            <a:picLocks noChangeAspect="1"/>
          </p:cNvPicPr>
          <p:nvPr/>
        </p:nvPicPr>
        <p:blipFill>
          <a:blip r:embed="rId20"/>
          <a:stretch>
            <a:fillRect/>
          </a:stretch>
        </p:blipFill>
        <p:spPr>
          <a:xfrm>
            <a:off x="4340378" y="2007728"/>
            <a:ext cx="3159926" cy="34765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2F2F2F"/>
      </a:dk2>
      <a:lt2>
        <a:srgbClr val="E6E6E6"/>
      </a:lt2>
      <a:accent1>
        <a:srgbClr val="D83B01"/>
      </a:accent1>
      <a:accent2>
        <a:srgbClr val="2F2F2F"/>
      </a:accent2>
      <a:accent3>
        <a:srgbClr val="D2D2D2"/>
      </a:accent3>
      <a:accent4>
        <a:srgbClr val="E6E6E6"/>
      </a:accent4>
      <a:accent5>
        <a:srgbClr val="000000"/>
      </a:accent5>
      <a:accent6>
        <a:srgbClr val="D83B01"/>
      </a:accent6>
      <a:hlink>
        <a:srgbClr val="D83B01"/>
      </a:hlink>
      <a:folHlink>
        <a:srgbClr val="D83B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TotalTime>
  <Words>1474</Words>
  <Application>Microsoft Office PowerPoint</Application>
  <PresentationFormat>Widescreen</PresentationFormat>
  <Paragraphs>104</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Webster</dc:creator>
  <cp:lastModifiedBy>Lucy Creamer</cp:lastModifiedBy>
  <cp:revision>95</cp:revision>
  <dcterms:created xsi:type="dcterms:W3CDTF">2020-09-03T05:01:57Z</dcterms:created>
  <dcterms:modified xsi:type="dcterms:W3CDTF">2025-06-25T02:30:05Z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